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89"/>
  </p:notesMasterIdLst>
  <p:handoutMasterIdLst>
    <p:handoutMasterId r:id="rId90"/>
  </p:handoutMasterIdLst>
  <p:sldIdLst>
    <p:sldId id="414" r:id="rId2"/>
    <p:sldId id="330" r:id="rId3"/>
    <p:sldId id="426" r:id="rId4"/>
    <p:sldId id="427" r:id="rId5"/>
    <p:sldId id="331" r:id="rId6"/>
    <p:sldId id="504" r:id="rId7"/>
    <p:sldId id="432" r:id="rId8"/>
    <p:sldId id="459" r:id="rId9"/>
    <p:sldId id="428" r:id="rId10"/>
    <p:sldId id="431" r:id="rId11"/>
    <p:sldId id="429" r:id="rId12"/>
    <p:sldId id="350" r:id="rId13"/>
    <p:sldId id="466" r:id="rId14"/>
    <p:sldId id="503" r:id="rId15"/>
    <p:sldId id="348" r:id="rId16"/>
    <p:sldId id="458" r:id="rId17"/>
    <p:sldId id="461" r:id="rId18"/>
    <p:sldId id="462" r:id="rId19"/>
    <p:sldId id="492" r:id="rId20"/>
    <p:sldId id="493" r:id="rId21"/>
    <p:sldId id="495" r:id="rId22"/>
    <p:sldId id="496" r:id="rId23"/>
    <p:sldId id="497" r:id="rId24"/>
    <p:sldId id="498" r:id="rId25"/>
    <p:sldId id="499" r:id="rId26"/>
    <p:sldId id="500" r:id="rId27"/>
    <p:sldId id="481" r:id="rId28"/>
    <p:sldId id="482" r:id="rId29"/>
    <p:sldId id="483" r:id="rId30"/>
    <p:sldId id="502" r:id="rId31"/>
    <p:sldId id="434" r:id="rId32"/>
    <p:sldId id="469" r:id="rId33"/>
    <p:sldId id="464" r:id="rId34"/>
    <p:sldId id="465" r:id="rId35"/>
    <p:sldId id="361" r:id="rId36"/>
    <p:sldId id="436" r:id="rId37"/>
    <p:sldId id="467" r:id="rId38"/>
    <p:sldId id="362" r:id="rId39"/>
    <p:sldId id="363" r:id="rId40"/>
    <p:sldId id="364" r:id="rId41"/>
    <p:sldId id="365" r:id="rId42"/>
    <p:sldId id="366" r:id="rId43"/>
    <p:sldId id="367" r:id="rId44"/>
    <p:sldId id="368" r:id="rId45"/>
    <p:sldId id="369" r:id="rId46"/>
    <p:sldId id="468" r:id="rId47"/>
    <p:sldId id="370" r:id="rId48"/>
    <p:sldId id="438" r:id="rId49"/>
    <p:sldId id="471" r:id="rId50"/>
    <p:sldId id="470" r:id="rId51"/>
    <p:sldId id="472" r:id="rId52"/>
    <p:sldId id="473" r:id="rId53"/>
    <p:sldId id="375" r:id="rId54"/>
    <p:sldId id="437" r:id="rId55"/>
    <p:sldId id="443" r:id="rId56"/>
    <p:sldId id="478" r:id="rId57"/>
    <p:sldId id="374" r:id="rId58"/>
    <p:sldId id="376" r:id="rId59"/>
    <p:sldId id="476" r:id="rId60"/>
    <p:sldId id="477" r:id="rId61"/>
    <p:sldId id="377" r:id="rId62"/>
    <p:sldId id="373" r:id="rId63"/>
    <p:sldId id="442" r:id="rId64"/>
    <p:sldId id="457" r:id="rId65"/>
    <p:sldId id="382" r:id="rId66"/>
    <p:sldId id="449" r:id="rId67"/>
    <p:sldId id="384" r:id="rId68"/>
    <p:sldId id="385" r:id="rId69"/>
    <p:sldId id="386" r:id="rId70"/>
    <p:sldId id="390" r:id="rId71"/>
    <p:sldId id="391" r:id="rId72"/>
    <p:sldId id="448" r:id="rId73"/>
    <p:sldId id="440" r:id="rId74"/>
    <p:sldId id="444" r:id="rId75"/>
    <p:sldId id="450" r:id="rId76"/>
    <p:sldId id="447" r:id="rId77"/>
    <p:sldId id="446" r:id="rId78"/>
    <p:sldId id="445" r:id="rId79"/>
    <p:sldId id="451" r:id="rId80"/>
    <p:sldId id="474" r:id="rId81"/>
    <p:sldId id="452" r:id="rId82"/>
    <p:sldId id="453" r:id="rId83"/>
    <p:sldId id="475" r:id="rId84"/>
    <p:sldId id="454" r:id="rId85"/>
    <p:sldId id="455" r:id="rId86"/>
    <p:sldId id="456" r:id="rId87"/>
    <p:sldId id="352" r:id="rId88"/>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2" autoAdjust="0"/>
    <p:restoredTop sz="96448" autoAdjust="0"/>
  </p:normalViewPr>
  <p:slideViewPr>
    <p:cSldViewPr>
      <p:cViewPr varScale="1">
        <p:scale>
          <a:sx n="70" d="100"/>
          <a:sy n="70" d="100"/>
        </p:scale>
        <p:origin x="12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7F799-F0DB-4605-BF18-D3E8697312C9}" type="doc">
      <dgm:prSet loTypeId="urn:microsoft.com/office/officeart/2005/8/layout/rings+Icon" loCatId="officeonline" qsTypeId="urn:microsoft.com/office/officeart/2005/8/quickstyle/3d6" qsCatId="3D" csTypeId="urn:microsoft.com/office/officeart/2005/8/colors/accent1_2" csCatId="accent1" phldr="1"/>
      <dgm:spPr/>
      <dgm:t>
        <a:bodyPr/>
        <a:lstStyle/>
        <a:p>
          <a:endParaRPr lang="en-US"/>
        </a:p>
      </dgm:t>
    </dgm:pt>
    <dgm:pt modelId="{8C69A093-6753-4696-B40C-6C5D645153BC}">
      <dgm:prSet phldrT="[Text]"/>
      <dgm:spPr/>
      <dgm:t>
        <a:bodyPr/>
        <a:lstStyle/>
        <a:p>
          <a:r>
            <a:rPr lang="en-US" b="1" dirty="0">
              <a:solidFill>
                <a:schemeClr val="tx1"/>
              </a:solidFill>
            </a:rPr>
            <a:t>Constituent Services</a:t>
          </a:r>
        </a:p>
      </dgm:t>
    </dgm:pt>
    <dgm:pt modelId="{13CD4B3F-DD26-4B35-9FCE-721551CCA337}" type="parTrans" cxnId="{1E6DE723-DCE7-4B51-9482-A5166B71AEA8}">
      <dgm:prSet/>
      <dgm:spPr/>
      <dgm:t>
        <a:bodyPr/>
        <a:lstStyle/>
        <a:p>
          <a:endParaRPr lang="en-US"/>
        </a:p>
      </dgm:t>
    </dgm:pt>
    <dgm:pt modelId="{9BE5E216-DA74-4F9F-A77D-8A336933D431}" type="sibTrans" cxnId="{1E6DE723-DCE7-4B51-9482-A5166B71AEA8}">
      <dgm:prSet/>
      <dgm:spPr/>
      <dgm:t>
        <a:bodyPr/>
        <a:lstStyle/>
        <a:p>
          <a:endParaRPr lang="en-US"/>
        </a:p>
      </dgm:t>
    </dgm:pt>
    <dgm:pt modelId="{A8423824-31E8-49E5-A511-487D6CA944E6}">
      <dgm:prSet phldrT="[Text]"/>
      <dgm:spPr/>
      <dgm:t>
        <a:bodyPr/>
        <a:lstStyle/>
        <a:p>
          <a:r>
            <a:rPr lang="en-US" b="1" dirty="0">
              <a:solidFill>
                <a:schemeClr val="tx1"/>
              </a:solidFill>
            </a:rPr>
            <a:t>Program Administration</a:t>
          </a:r>
        </a:p>
      </dgm:t>
    </dgm:pt>
    <dgm:pt modelId="{9FF49713-5899-4EA9-A9E2-098D3C3D2B1A}" type="parTrans" cxnId="{D715D6FB-BADB-4465-B0FA-E1B2EE60A4C2}">
      <dgm:prSet/>
      <dgm:spPr/>
      <dgm:t>
        <a:bodyPr/>
        <a:lstStyle/>
        <a:p>
          <a:endParaRPr lang="en-US"/>
        </a:p>
      </dgm:t>
    </dgm:pt>
    <dgm:pt modelId="{56430570-9B2C-487D-A37E-1FBA537BC5B2}" type="sibTrans" cxnId="{D715D6FB-BADB-4465-B0FA-E1B2EE60A4C2}">
      <dgm:prSet/>
      <dgm:spPr/>
      <dgm:t>
        <a:bodyPr/>
        <a:lstStyle/>
        <a:p>
          <a:endParaRPr lang="en-US"/>
        </a:p>
      </dgm:t>
    </dgm:pt>
    <dgm:pt modelId="{0A9CAF7D-8E3A-490F-B6B9-4D29C17D51EE}">
      <dgm:prSet phldrT="[Text]"/>
      <dgm:spPr/>
      <dgm:t>
        <a:bodyPr/>
        <a:lstStyle/>
        <a:p>
          <a:r>
            <a:rPr lang="en-US" b="1" dirty="0">
              <a:solidFill>
                <a:schemeClr val="tx1"/>
              </a:solidFill>
            </a:rPr>
            <a:t>Records  Management</a:t>
          </a:r>
        </a:p>
      </dgm:t>
    </dgm:pt>
    <dgm:pt modelId="{D67B3ED1-38BB-4948-A45A-029A93F3A32D}" type="parTrans" cxnId="{D292665C-8454-4B9A-9B2E-F23D14BCF906}">
      <dgm:prSet/>
      <dgm:spPr/>
      <dgm:t>
        <a:bodyPr/>
        <a:lstStyle/>
        <a:p>
          <a:endParaRPr lang="en-US"/>
        </a:p>
      </dgm:t>
    </dgm:pt>
    <dgm:pt modelId="{2876314F-A760-4199-BD35-EB83C36894C7}" type="sibTrans" cxnId="{D292665C-8454-4B9A-9B2E-F23D14BCF906}">
      <dgm:prSet/>
      <dgm:spPr/>
      <dgm:t>
        <a:bodyPr/>
        <a:lstStyle/>
        <a:p>
          <a:endParaRPr lang="en-US"/>
        </a:p>
      </dgm:t>
    </dgm:pt>
    <dgm:pt modelId="{384A110D-3A9D-4A06-9E11-99C6A2CA19AB}">
      <dgm:prSet phldrT="[Text]"/>
      <dgm:spPr/>
      <dgm:t>
        <a:bodyPr/>
        <a:lstStyle/>
        <a:p>
          <a:r>
            <a:rPr lang="en-US" b="1" dirty="0">
              <a:solidFill>
                <a:schemeClr val="tx1"/>
              </a:solidFill>
            </a:rPr>
            <a:t>Data Integrity &amp; Analytics</a:t>
          </a:r>
        </a:p>
      </dgm:t>
    </dgm:pt>
    <dgm:pt modelId="{7C441FCC-5AFE-4263-8E97-4D4F42DD88BD}" type="parTrans" cxnId="{DC0C29FC-0DB1-4789-9BDA-3C93D1900158}">
      <dgm:prSet/>
      <dgm:spPr/>
      <dgm:t>
        <a:bodyPr/>
        <a:lstStyle/>
        <a:p>
          <a:endParaRPr lang="en-US"/>
        </a:p>
      </dgm:t>
    </dgm:pt>
    <dgm:pt modelId="{9BAC9BAA-72B8-4DAF-8F97-1DDD0FA6F5A4}" type="sibTrans" cxnId="{DC0C29FC-0DB1-4789-9BDA-3C93D1900158}">
      <dgm:prSet/>
      <dgm:spPr/>
      <dgm:t>
        <a:bodyPr/>
        <a:lstStyle/>
        <a:p>
          <a:endParaRPr lang="en-US"/>
        </a:p>
      </dgm:t>
    </dgm:pt>
    <dgm:pt modelId="{01A935EC-5D40-4281-BA06-BFE394A07DC7}" type="pres">
      <dgm:prSet presAssocID="{E727F799-F0DB-4605-BF18-D3E8697312C9}" presName="Name0" presStyleCnt="0">
        <dgm:presLayoutVars>
          <dgm:chMax val="7"/>
          <dgm:dir/>
          <dgm:resizeHandles val="exact"/>
        </dgm:presLayoutVars>
      </dgm:prSet>
      <dgm:spPr/>
      <dgm:t>
        <a:bodyPr/>
        <a:lstStyle/>
        <a:p>
          <a:endParaRPr lang="en-US"/>
        </a:p>
      </dgm:t>
    </dgm:pt>
    <dgm:pt modelId="{501FD064-84E5-4DCA-88D3-EBA88C3F1331}" type="pres">
      <dgm:prSet presAssocID="{E727F799-F0DB-4605-BF18-D3E8697312C9}" presName="ellipse1" presStyleLbl="vennNode1" presStyleIdx="0" presStyleCnt="4" custLinFactNeighborX="32317" custLinFactNeighborY="3266">
        <dgm:presLayoutVars>
          <dgm:bulletEnabled val="1"/>
        </dgm:presLayoutVars>
      </dgm:prSet>
      <dgm:spPr/>
      <dgm:t>
        <a:bodyPr/>
        <a:lstStyle/>
        <a:p>
          <a:endParaRPr lang="en-US"/>
        </a:p>
      </dgm:t>
    </dgm:pt>
    <dgm:pt modelId="{316318EE-889D-4D9A-982A-5C65BACAA1EC}" type="pres">
      <dgm:prSet presAssocID="{E727F799-F0DB-4605-BF18-D3E8697312C9}" presName="ellipse2" presStyleLbl="vennNode1" presStyleIdx="1" presStyleCnt="4" custLinFactNeighborX="-18482" custLinFactNeighborY="7823">
        <dgm:presLayoutVars>
          <dgm:bulletEnabled val="1"/>
        </dgm:presLayoutVars>
      </dgm:prSet>
      <dgm:spPr/>
      <dgm:t>
        <a:bodyPr/>
        <a:lstStyle/>
        <a:p>
          <a:endParaRPr lang="en-US"/>
        </a:p>
      </dgm:t>
    </dgm:pt>
    <dgm:pt modelId="{1C16630D-B208-44D6-A693-A885ED36DB00}" type="pres">
      <dgm:prSet presAssocID="{E727F799-F0DB-4605-BF18-D3E8697312C9}" presName="ellipse3" presStyleLbl="vennNode1" presStyleIdx="2" presStyleCnt="4" custLinFactNeighborX="7804" custLinFactNeighborY="85113">
        <dgm:presLayoutVars>
          <dgm:bulletEnabled val="1"/>
        </dgm:presLayoutVars>
      </dgm:prSet>
      <dgm:spPr/>
      <dgm:t>
        <a:bodyPr/>
        <a:lstStyle/>
        <a:p>
          <a:endParaRPr lang="en-US"/>
        </a:p>
      </dgm:t>
    </dgm:pt>
    <dgm:pt modelId="{A1E56D75-E5C2-4289-AE5E-3F53E2F84018}" type="pres">
      <dgm:prSet presAssocID="{E727F799-F0DB-4605-BF18-D3E8697312C9}" presName="ellipse4" presStyleLbl="vennNode1" presStyleIdx="3" presStyleCnt="4" custLinFactNeighborX="-39105" custLinFactNeighborY="-66238">
        <dgm:presLayoutVars>
          <dgm:bulletEnabled val="1"/>
        </dgm:presLayoutVars>
      </dgm:prSet>
      <dgm:spPr/>
      <dgm:t>
        <a:bodyPr/>
        <a:lstStyle/>
        <a:p>
          <a:endParaRPr lang="en-US"/>
        </a:p>
      </dgm:t>
    </dgm:pt>
  </dgm:ptLst>
  <dgm:cxnLst>
    <dgm:cxn modelId="{1E6DE723-DCE7-4B51-9482-A5166B71AEA8}" srcId="{E727F799-F0DB-4605-BF18-D3E8697312C9}" destId="{8C69A093-6753-4696-B40C-6C5D645153BC}" srcOrd="0" destOrd="0" parTransId="{13CD4B3F-DD26-4B35-9FCE-721551CCA337}" sibTransId="{9BE5E216-DA74-4F9F-A77D-8A336933D431}"/>
    <dgm:cxn modelId="{2B81022D-7AC7-492E-A512-E4E79B002489}" type="presOf" srcId="{A8423824-31E8-49E5-A511-487D6CA944E6}" destId="{316318EE-889D-4D9A-982A-5C65BACAA1EC}" srcOrd="0" destOrd="0" presId="urn:microsoft.com/office/officeart/2005/8/layout/rings+Icon"/>
    <dgm:cxn modelId="{D715D6FB-BADB-4465-B0FA-E1B2EE60A4C2}" srcId="{E727F799-F0DB-4605-BF18-D3E8697312C9}" destId="{A8423824-31E8-49E5-A511-487D6CA944E6}" srcOrd="1" destOrd="0" parTransId="{9FF49713-5899-4EA9-A9E2-098D3C3D2B1A}" sibTransId="{56430570-9B2C-487D-A37E-1FBA537BC5B2}"/>
    <dgm:cxn modelId="{6CC5121E-CC2D-4FA7-89E1-BBDC2B04F477}" type="presOf" srcId="{384A110D-3A9D-4A06-9E11-99C6A2CA19AB}" destId="{A1E56D75-E5C2-4289-AE5E-3F53E2F84018}" srcOrd="0" destOrd="0" presId="urn:microsoft.com/office/officeart/2005/8/layout/rings+Icon"/>
    <dgm:cxn modelId="{D292665C-8454-4B9A-9B2E-F23D14BCF906}" srcId="{E727F799-F0DB-4605-BF18-D3E8697312C9}" destId="{0A9CAF7D-8E3A-490F-B6B9-4D29C17D51EE}" srcOrd="2" destOrd="0" parTransId="{D67B3ED1-38BB-4948-A45A-029A93F3A32D}" sibTransId="{2876314F-A760-4199-BD35-EB83C36894C7}"/>
    <dgm:cxn modelId="{F4A4214B-AC26-4136-A83A-FA115BB1F1B8}" type="presOf" srcId="{0A9CAF7D-8E3A-490F-B6B9-4D29C17D51EE}" destId="{1C16630D-B208-44D6-A693-A885ED36DB00}" srcOrd="0" destOrd="0" presId="urn:microsoft.com/office/officeart/2005/8/layout/rings+Icon"/>
    <dgm:cxn modelId="{50F9588F-608B-49E4-96F8-42EADD397C00}" type="presOf" srcId="{8C69A093-6753-4696-B40C-6C5D645153BC}" destId="{501FD064-84E5-4DCA-88D3-EBA88C3F1331}" srcOrd="0" destOrd="0" presId="urn:microsoft.com/office/officeart/2005/8/layout/rings+Icon"/>
    <dgm:cxn modelId="{DC0C29FC-0DB1-4789-9BDA-3C93D1900158}" srcId="{E727F799-F0DB-4605-BF18-D3E8697312C9}" destId="{384A110D-3A9D-4A06-9E11-99C6A2CA19AB}" srcOrd="3" destOrd="0" parTransId="{7C441FCC-5AFE-4263-8E97-4D4F42DD88BD}" sibTransId="{9BAC9BAA-72B8-4DAF-8F97-1DDD0FA6F5A4}"/>
    <dgm:cxn modelId="{1A132D22-DAF6-473D-A603-36B7A438963B}" type="presOf" srcId="{E727F799-F0DB-4605-BF18-D3E8697312C9}" destId="{01A935EC-5D40-4281-BA06-BFE394A07DC7}" srcOrd="0" destOrd="0" presId="urn:microsoft.com/office/officeart/2005/8/layout/rings+Icon"/>
    <dgm:cxn modelId="{86D28DA0-212B-44E1-9B6C-155D5249F7C0}" type="presParOf" srcId="{01A935EC-5D40-4281-BA06-BFE394A07DC7}" destId="{501FD064-84E5-4DCA-88D3-EBA88C3F1331}" srcOrd="0" destOrd="0" presId="urn:microsoft.com/office/officeart/2005/8/layout/rings+Icon"/>
    <dgm:cxn modelId="{A5D616DA-FC12-4FF4-A2E9-55A57C85C2C0}" type="presParOf" srcId="{01A935EC-5D40-4281-BA06-BFE394A07DC7}" destId="{316318EE-889D-4D9A-982A-5C65BACAA1EC}" srcOrd="1" destOrd="0" presId="urn:microsoft.com/office/officeart/2005/8/layout/rings+Icon"/>
    <dgm:cxn modelId="{D3ACA04F-C603-4B33-BC3F-C927200E0111}" type="presParOf" srcId="{01A935EC-5D40-4281-BA06-BFE394A07DC7}" destId="{1C16630D-B208-44D6-A693-A885ED36DB00}" srcOrd="2" destOrd="0" presId="urn:microsoft.com/office/officeart/2005/8/layout/rings+Icon"/>
    <dgm:cxn modelId="{917B7321-135D-40BD-9BC3-0E39876E6391}" type="presParOf" srcId="{01A935EC-5D40-4281-BA06-BFE394A07DC7}" destId="{A1E56D75-E5C2-4289-AE5E-3F53E2F84018}"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B1740-98AE-4E1A-9C2D-F6EE6A30668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0164C6-9469-41FB-8438-B35489ADF3E3}">
      <dgm:prSet phldrT="[Text]" custT="1"/>
      <dgm:spPr/>
      <dgm:t>
        <a:bodyPr/>
        <a:lstStyle/>
        <a:p>
          <a:r>
            <a:rPr lang="en-US" sz="2800" dirty="0"/>
            <a:t>Top</a:t>
          </a:r>
        </a:p>
      </dgm:t>
    </dgm:pt>
    <dgm:pt modelId="{032409EF-5629-4B91-9539-7AA8B5681420}" type="parTrans" cxnId="{E4DB6A8E-B3B3-43AF-A3CC-3F16654CB059}">
      <dgm:prSet/>
      <dgm:spPr/>
      <dgm:t>
        <a:bodyPr/>
        <a:lstStyle/>
        <a:p>
          <a:endParaRPr lang="en-US"/>
        </a:p>
      </dgm:t>
    </dgm:pt>
    <dgm:pt modelId="{AB72DF25-4968-434A-9FFF-B0AE453C1094}" type="sibTrans" cxnId="{E4DB6A8E-B3B3-43AF-A3CC-3F16654CB059}">
      <dgm:prSet/>
      <dgm:spPr/>
      <dgm:t>
        <a:bodyPr/>
        <a:lstStyle/>
        <a:p>
          <a:endParaRPr lang="en-US"/>
        </a:p>
      </dgm:t>
    </dgm:pt>
    <dgm:pt modelId="{43E16952-68EF-49F4-B930-57773F09311D}">
      <dgm:prSet phldrT="[Text]" custT="1"/>
      <dgm:spPr/>
      <dgm:t>
        <a:bodyPr/>
        <a:lstStyle/>
        <a:p>
          <a:endParaRPr lang="en-US" sz="1800" dirty="0"/>
        </a:p>
      </dgm:t>
    </dgm:pt>
    <dgm:pt modelId="{6FDE1349-2B09-43CA-A5C9-D7AAE529FC66}" type="parTrans" cxnId="{FD34752E-DD42-4F21-9660-E8DDAD31D470}">
      <dgm:prSet/>
      <dgm:spPr/>
      <dgm:t>
        <a:bodyPr/>
        <a:lstStyle/>
        <a:p>
          <a:endParaRPr lang="en-US"/>
        </a:p>
      </dgm:t>
    </dgm:pt>
    <dgm:pt modelId="{D018114B-B65C-45E5-8FC9-B8A2490152AD}" type="sibTrans" cxnId="{FD34752E-DD42-4F21-9660-E8DDAD31D470}">
      <dgm:prSet/>
      <dgm:spPr/>
      <dgm:t>
        <a:bodyPr/>
        <a:lstStyle/>
        <a:p>
          <a:endParaRPr lang="en-US"/>
        </a:p>
      </dgm:t>
    </dgm:pt>
    <dgm:pt modelId="{D1F64A0C-58A0-4643-84DD-2F4655B7AA47}">
      <dgm:prSet phldrT="[Text]" custT="1"/>
      <dgm:spPr/>
      <dgm:t>
        <a:bodyPr/>
        <a:lstStyle/>
        <a:p>
          <a:r>
            <a:rPr lang="en-US" sz="1800" b="1" dirty="0"/>
            <a:t>Warning Band</a:t>
          </a:r>
          <a:endParaRPr lang="en-US" sz="1800" dirty="0"/>
        </a:p>
      </dgm:t>
    </dgm:pt>
    <dgm:pt modelId="{04B507C9-9A2F-4644-B624-D4C58A44630A}" type="parTrans" cxnId="{800BC07B-68D9-481C-8037-662EEBA44C2C}">
      <dgm:prSet/>
      <dgm:spPr/>
      <dgm:t>
        <a:bodyPr/>
        <a:lstStyle/>
        <a:p>
          <a:endParaRPr lang="en-US"/>
        </a:p>
      </dgm:t>
    </dgm:pt>
    <dgm:pt modelId="{9DB07F62-5651-41D1-9C34-5D13F85FE842}" type="sibTrans" cxnId="{800BC07B-68D9-481C-8037-662EEBA44C2C}">
      <dgm:prSet/>
      <dgm:spPr/>
      <dgm:t>
        <a:bodyPr/>
        <a:lstStyle/>
        <a:p>
          <a:endParaRPr lang="en-US"/>
        </a:p>
      </dgm:t>
    </dgm:pt>
    <dgm:pt modelId="{EC95187E-D6C3-4076-ADA3-66F960FE2E36}">
      <dgm:prSet phldrT="[Text]" custT="1"/>
      <dgm:spPr/>
      <dgm:t>
        <a:bodyPr/>
        <a:lstStyle/>
        <a:p>
          <a:r>
            <a:rPr lang="en-US" sz="2800" dirty="0"/>
            <a:t>Middle</a:t>
          </a:r>
        </a:p>
      </dgm:t>
    </dgm:pt>
    <dgm:pt modelId="{6BB532A7-8CA0-4CDE-8F9F-BE8E829617F6}" type="parTrans" cxnId="{ED95F780-427D-4028-8214-2EEF6AA6B45C}">
      <dgm:prSet/>
      <dgm:spPr/>
      <dgm:t>
        <a:bodyPr/>
        <a:lstStyle/>
        <a:p>
          <a:endParaRPr lang="en-US"/>
        </a:p>
      </dgm:t>
    </dgm:pt>
    <dgm:pt modelId="{F6E3526E-B6E6-40ED-8813-B8634491626E}" type="sibTrans" cxnId="{ED95F780-427D-4028-8214-2EEF6AA6B45C}">
      <dgm:prSet/>
      <dgm:spPr/>
      <dgm:t>
        <a:bodyPr/>
        <a:lstStyle/>
        <a:p>
          <a:endParaRPr lang="en-US"/>
        </a:p>
      </dgm:t>
    </dgm:pt>
    <dgm:pt modelId="{881CFF3A-AE6F-4317-BCF0-140417CB5801}">
      <dgm:prSet phldrT="[Text]" custT="1"/>
      <dgm:spPr/>
      <dgm:t>
        <a:bodyPr/>
        <a:lstStyle/>
        <a:p>
          <a:r>
            <a:rPr lang="en-US" sz="1800" b="1" dirty="0"/>
            <a:t>Pantograph</a:t>
          </a:r>
          <a:r>
            <a:rPr lang="en-US" sz="1800" dirty="0"/>
            <a:t> – 3 Color Iridescent Printing</a:t>
          </a:r>
        </a:p>
      </dgm:t>
    </dgm:pt>
    <dgm:pt modelId="{2EC37274-7256-42A3-B1CE-3699496FC971}" type="parTrans" cxnId="{27865245-C5D3-4458-9100-AE0E011EF736}">
      <dgm:prSet/>
      <dgm:spPr/>
      <dgm:t>
        <a:bodyPr/>
        <a:lstStyle/>
        <a:p>
          <a:endParaRPr lang="en-US"/>
        </a:p>
      </dgm:t>
    </dgm:pt>
    <dgm:pt modelId="{C98EF08D-5109-4CC1-840C-D457092E9245}" type="sibTrans" cxnId="{27865245-C5D3-4458-9100-AE0E011EF736}">
      <dgm:prSet/>
      <dgm:spPr/>
      <dgm:t>
        <a:bodyPr/>
        <a:lstStyle/>
        <a:p>
          <a:endParaRPr lang="en-US"/>
        </a:p>
      </dgm:t>
    </dgm:pt>
    <dgm:pt modelId="{2C1B1448-77CD-4D1D-8B44-227C1612A420}">
      <dgm:prSet phldrT="[Text]" custT="1"/>
      <dgm:spPr/>
      <dgm:t>
        <a:bodyPr/>
        <a:lstStyle/>
        <a:p>
          <a:r>
            <a:rPr lang="en-US" sz="1800" dirty="0"/>
            <a:t> “Void” Feature  when copied</a:t>
          </a:r>
        </a:p>
      </dgm:t>
    </dgm:pt>
    <dgm:pt modelId="{24A78136-B517-42DB-AAA5-70BDC2851AFE}" type="parTrans" cxnId="{17FA09AC-277D-452F-8694-B68291C03BE8}">
      <dgm:prSet/>
      <dgm:spPr/>
      <dgm:t>
        <a:bodyPr/>
        <a:lstStyle/>
        <a:p>
          <a:endParaRPr lang="en-US"/>
        </a:p>
      </dgm:t>
    </dgm:pt>
    <dgm:pt modelId="{8A4B3F82-A5E1-4CC9-9C46-FFC90CB7ED5E}" type="sibTrans" cxnId="{17FA09AC-277D-452F-8694-B68291C03BE8}">
      <dgm:prSet/>
      <dgm:spPr/>
      <dgm:t>
        <a:bodyPr/>
        <a:lstStyle/>
        <a:p>
          <a:endParaRPr lang="en-US"/>
        </a:p>
      </dgm:t>
    </dgm:pt>
    <dgm:pt modelId="{FD0D9F2E-E176-4B3F-929B-C2CE3ED6DE66}" type="pres">
      <dgm:prSet presAssocID="{EB4B1740-98AE-4E1A-9C2D-F6EE6A306680}" presName="linearFlow" presStyleCnt="0">
        <dgm:presLayoutVars>
          <dgm:dir/>
          <dgm:animLvl val="lvl"/>
          <dgm:resizeHandles val="exact"/>
        </dgm:presLayoutVars>
      </dgm:prSet>
      <dgm:spPr/>
      <dgm:t>
        <a:bodyPr/>
        <a:lstStyle/>
        <a:p>
          <a:endParaRPr lang="en-US"/>
        </a:p>
      </dgm:t>
    </dgm:pt>
    <dgm:pt modelId="{56CC307F-45CA-498F-9A3D-0549C95AAB7A}" type="pres">
      <dgm:prSet presAssocID="{720164C6-9469-41FB-8438-B35489ADF3E3}" presName="composite" presStyleCnt="0"/>
      <dgm:spPr/>
    </dgm:pt>
    <dgm:pt modelId="{F25E8FFF-C19B-46ED-9488-9003BECF5C52}" type="pres">
      <dgm:prSet presAssocID="{720164C6-9469-41FB-8438-B35489ADF3E3}" presName="parentText" presStyleLbl="alignNode1" presStyleIdx="0" presStyleCnt="2">
        <dgm:presLayoutVars>
          <dgm:chMax val="1"/>
          <dgm:bulletEnabled val="1"/>
        </dgm:presLayoutVars>
      </dgm:prSet>
      <dgm:spPr/>
      <dgm:t>
        <a:bodyPr/>
        <a:lstStyle/>
        <a:p>
          <a:endParaRPr lang="en-US"/>
        </a:p>
      </dgm:t>
    </dgm:pt>
    <dgm:pt modelId="{8706A640-4847-445E-A2D2-B2474E4A03EC}" type="pres">
      <dgm:prSet presAssocID="{720164C6-9469-41FB-8438-B35489ADF3E3}" presName="descendantText" presStyleLbl="alignAcc1" presStyleIdx="0" presStyleCnt="2" custLinFactNeighborX="-207" custLinFactNeighborY="763">
        <dgm:presLayoutVars>
          <dgm:bulletEnabled val="1"/>
        </dgm:presLayoutVars>
      </dgm:prSet>
      <dgm:spPr/>
      <dgm:t>
        <a:bodyPr/>
        <a:lstStyle/>
        <a:p>
          <a:endParaRPr lang="en-US"/>
        </a:p>
      </dgm:t>
    </dgm:pt>
    <dgm:pt modelId="{0D892F8C-D0C9-49A1-AAE0-5C85A7638FB3}" type="pres">
      <dgm:prSet presAssocID="{AB72DF25-4968-434A-9FFF-B0AE453C1094}" presName="sp" presStyleCnt="0"/>
      <dgm:spPr/>
    </dgm:pt>
    <dgm:pt modelId="{4861E3B8-F588-48DD-A34E-87D60DEED8A9}" type="pres">
      <dgm:prSet presAssocID="{EC95187E-D6C3-4076-ADA3-66F960FE2E36}" presName="composite" presStyleCnt="0"/>
      <dgm:spPr/>
    </dgm:pt>
    <dgm:pt modelId="{92B902B7-9CD9-4A31-9CEA-34B3FF0FA63E}" type="pres">
      <dgm:prSet presAssocID="{EC95187E-D6C3-4076-ADA3-66F960FE2E36}" presName="parentText" presStyleLbl="alignNode1" presStyleIdx="1" presStyleCnt="2">
        <dgm:presLayoutVars>
          <dgm:chMax val="1"/>
          <dgm:bulletEnabled val="1"/>
        </dgm:presLayoutVars>
      </dgm:prSet>
      <dgm:spPr/>
      <dgm:t>
        <a:bodyPr/>
        <a:lstStyle/>
        <a:p>
          <a:endParaRPr lang="en-US"/>
        </a:p>
      </dgm:t>
    </dgm:pt>
    <dgm:pt modelId="{925A0362-594E-4695-BA7F-731224F98DDB}" type="pres">
      <dgm:prSet presAssocID="{EC95187E-D6C3-4076-ADA3-66F960FE2E36}" presName="descendantText" presStyleLbl="alignAcc1" presStyleIdx="1" presStyleCnt="2">
        <dgm:presLayoutVars>
          <dgm:bulletEnabled val="1"/>
        </dgm:presLayoutVars>
      </dgm:prSet>
      <dgm:spPr/>
      <dgm:t>
        <a:bodyPr/>
        <a:lstStyle/>
        <a:p>
          <a:endParaRPr lang="en-US"/>
        </a:p>
      </dgm:t>
    </dgm:pt>
  </dgm:ptLst>
  <dgm:cxnLst>
    <dgm:cxn modelId="{51DA409B-1474-499F-A0BB-4DC9D24CE098}" type="presOf" srcId="{D1F64A0C-58A0-4643-84DD-2F4655B7AA47}" destId="{8706A640-4847-445E-A2D2-B2474E4A03EC}" srcOrd="0" destOrd="1" presId="urn:microsoft.com/office/officeart/2005/8/layout/chevron2"/>
    <dgm:cxn modelId="{87C6B682-A523-45BD-AA98-0F42F7EE7F69}" type="presOf" srcId="{720164C6-9469-41FB-8438-B35489ADF3E3}" destId="{F25E8FFF-C19B-46ED-9488-9003BECF5C52}" srcOrd="0" destOrd="0" presId="urn:microsoft.com/office/officeart/2005/8/layout/chevron2"/>
    <dgm:cxn modelId="{CE41A6F4-992B-4259-83E8-DB24228A8D4C}" type="presOf" srcId="{43E16952-68EF-49F4-B930-57773F09311D}" destId="{8706A640-4847-445E-A2D2-B2474E4A03EC}" srcOrd="0" destOrd="0" presId="urn:microsoft.com/office/officeart/2005/8/layout/chevron2"/>
    <dgm:cxn modelId="{E4DB6A8E-B3B3-43AF-A3CC-3F16654CB059}" srcId="{EB4B1740-98AE-4E1A-9C2D-F6EE6A306680}" destId="{720164C6-9469-41FB-8438-B35489ADF3E3}" srcOrd="0" destOrd="0" parTransId="{032409EF-5629-4B91-9539-7AA8B5681420}" sibTransId="{AB72DF25-4968-434A-9FFF-B0AE453C1094}"/>
    <dgm:cxn modelId="{ED95F780-427D-4028-8214-2EEF6AA6B45C}" srcId="{EB4B1740-98AE-4E1A-9C2D-F6EE6A306680}" destId="{EC95187E-D6C3-4076-ADA3-66F960FE2E36}" srcOrd="1" destOrd="0" parTransId="{6BB532A7-8CA0-4CDE-8F9F-BE8E829617F6}" sibTransId="{F6E3526E-B6E6-40ED-8813-B8634491626E}"/>
    <dgm:cxn modelId="{CA8E78DD-3C8A-4721-9759-C7BF22EF5328}" type="presOf" srcId="{EC95187E-D6C3-4076-ADA3-66F960FE2E36}" destId="{92B902B7-9CD9-4A31-9CEA-34B3FF0FA63E}" srcOrd="0" destOrd="0" presId="urn:microsoft.com/office/officeart/2005/8/layout/chevron2"/>
    <dgm:cxn modelId="{64345D3D-4DB4-4A31-A4D7-4356FD3DBAE8}" type="presOf" srcId="{EB4B1740-98AE-4E1A-9C2D-F6EE6A306680}" destId="{FD0D9F2E-E176-4B3F-929B-C2CE3ED6DE66}" srcOrd="0" destOrd="0" presId="urn:microsoft.com/office/officeart/2005/8/layout/chevron2"/>
    <dgm:cxn modelId="{17FA09AC-277D-452F-8694-B68291C03BE8}" srcId="{881CFF3A-AE6F-4317-BCF0-140417CB5801}" destId="{2C1B1448-77CD-4D1D-8B44-227C1612A420}" srcOrd="0" destOrd="0" parTransId="{24A78136-B517-42DB-AAA5-70BDC2851AFE}" sibTransId="{8A4B3F82-A5E1-4CC9-9C46-FFC90CB7ED5E}"/>
    <dgm:cxn modelId="{FD34752E-DD42-4F21-9660-E8DDAD31D470}" srcId="{720164C6-9469-41FB-8438-B35489ADF3E3}" destId="{43E16952-68EF-49F4-B930-57773F09311D}" srcOrd="0" destOrd="0" parTransId="{6FDE1349-2B09-43CA-A5C9-D7AAE529FC66}" sibTransId="{D018114B-B65C-45E5-8FC9-B8A2490152AD}"/>
    <dgm:cxn modelId="{019475A7-70FE-4E9B-8BAE-A074E5A465E1}" type="presOf" srcId="{881CFF3A-AE6F-4317-BCF0-140417CB5801}" destId="{925A0362-594E-4695-BA7F-731224F98DDB}" srcOrd="0" destOrd="0" presId="urn:microsoft.com/office/officeart/2005/8/layout/chevron2"/>
    <dgm:cxn modelId="{27865245-C5D3-4458-9100-AE0E011EF736}" srcId="{EC95187E-D6C3-4076-ADA3-66F960FE2E36}" destId="{881CFF3A-AE6F-4317-BCF0-140417CB5801}" srcOrd="0" destOrd="0" parTransId="{2EC37274-7256-42A3-B1CE-3699496FC971}" sibTransId="{C98EF08D-5109-4CC1-840C-D457092E9245}"/>
    <dgm:cxn modelId="{B6242190-1589-4427-8E21-046DF32CBDD5}" type="presOf" srcId="{2C1B1448-77CD-4D1D-8B44-227C1612A420}" destId="{925A0362-594E-4695-BA7F-731224F98DDB}" srcOrd="0" destOrd="1" presId="urn:microsoft.com/office/officeart/2005/8/layout/chevron2"/>
    <dgm:cxn modelId="{800BC07B-68D9-481C-8037-662EEBA44C2C}" srcId="{720164C6-9469-41FB-8438-B35489ADF3E3}" destId="{D1F64A0C-58A0-4643-84DD-2F4655B7AA47}" srcOrd="1" destOrd="0" parTransId="{04B507C9-9A2F-4644-B624-D4C58A44630A}" sibTransId="{9DB07F62-5651-41D1-9C34-5D13F85FE842}"/>
    <dgm:cxn modelId="{17C78DA2-0FDF-4221-800C-9F99A6DD7DD0}" type="presParOf" srcId="{FD0D9F2E-E176-4B3F-929B-C2CE3ED6DE66}" destId="{56CC307F-45CA-498F-9A3D-0549C95AAB7A}" srcOrd="0" destOrd="0" presId="urn:microsoft.com/office/officeart/2005/8/layout/chevron2"/>
    <dgm:cxn modelId="{F9BECDA6-94EE-4A50-A698-3D191701E2E5}" type="presParOf" srcId="{56CC307F-45CA-498F-9A3D-0549C95AAB7A}" destId="{F25E8FFF-C19B-46ED-9488-9003BECF5C52}" srcOrd="0" destOrd="0" presId="urn:microsoft.com/office/officeart/2005/8/layout/chevron2"/>
    <dgm:cxn modelId="{3B91E5C3-539F-46D8-91EE-52964E6EB661}" type="presParOf" srcId="{56CC307F-45CA-498F-9A3D-0549C95AAB7A}" destId="{8706A640-4847-445E-A2D2-B2474E4A03EC}" srcOrd="1" destOrd="0" presId="urn:microsoft.com/office/officeart/2005/8/layout/chevron2"/>
    <dgm:cxn modelId="{F265956B-1DDD-4702-BC3F-1B288D5D75AF}" type="presParOf" srcId="{FD0D9F2E-E176-4B3F-929B-C2CE3ED6DE66}" destId="{0D892F8C-D0C9-49A1-AAE0-5C85A7638FB3}" srcOrd="1" destOrd="0" presId="urn:microsoft.com/office/officeart/2005/8/layout/chevron2"/>
    <dgm:cxn modelId="{AD3EC11A-4A6F-4F8C-A2B2-26F52713AB17}" type="presParOf" srcId="{FD0D9F2E-E176-4B3F-929B-C2CE3ED6DE66}" destId="{4861E3B8-F588-48DD-A34E-87D60DEED8A9}" srcOrd="2" destOrd="0" presId="urn:microsoft.com/office/officeart/2005/8/layout/chevron2"/>
    <dgm:cxn modelId="{510FA2A1-C0DA-4F5D-AB66-A73D61D9C546}" type="presParOf" srcId="{4861E3B8-F588-48DD-A34E-87D60DEED8A9}" destId="{92B902B7-9CD9-4A31-9CEA-34B3FF0FA63E}" srcOrd="0" destOrd="0" presId="urn:microsoft.com/office/officeart/2005/8/layout/chevron2"/>
    <dgm:cxn modelId="{13D052FC-950A-45C4-9C64-EFA8A456415F}" type="presParOf" srcId="{4861E3B8-F588-48DD-A34E-87D60DEED8A9}" destId="{925A0362-594E-4695-BA7F-731224F98DD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8CB868-3634-4E20-8FF2-14F2F72D08D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4F9EA27-D624-4F86-A9E4-1DCF22255B35}">
      <dgm:prSet phldrT="[Text]" custT="1"/>
      <dgm:spPr/>
      <dgm:t>
        <a:bodyPr/>
        <a:lstStyle/>
        <a:p>
          <a:r>
            <a:rPr lang="en-US" sz="2800" dirty="0"/>
            <a:t>Bottom</a:t>
          </a:r>
        </a:p>
      </dgm:t>
    </dgm:pt>
    <dgm:pt modelId="{5AD294F5-2D73-422F-9C4B-E7E6F2F68F60}" type="parTrans" cxnId="{2FBAA960-2260-41BF-B637-5F216E307690}">
      <dgm:prSet/>
      <dgm:spPr/>
      <dgm:t>
        <a:bodyPr/>
        <a:lstStyle/>
        <a:p>
          <a:endParaRPr lang="en-US"/>
        </a:p>
      </dgm:t>
    </dgm:pt>
    <dgm:pt modelId="{20953BF9-78DC-4586-94A4-5A507C7B4D20}" type="sibTrans" cxnId="{2FBAA960-2260-41BF-B637-5F216E307690}">
      <dgm:prSet/>
      <dgm:spPr/>
      <dgm:t>
        <a:bodyPr/>
        <a:lstStyle/>
        <a:p>
          <a:endParaRPr lang="en-US"/>
        </a:p>
      </dgm:t>
    </dgm:pt>
    <dgm:pt modelId="{38B798CC-FDA4-4101-9D33-EA881809B495}">
      <dgm:prSet phldrT="[Text]" custT="1"/>
      <dgm:spPr/>
      <dgm:t>
        <a:bodyPr/>
        <a:lstStyle/>
        <a:p>
          <a:r>
            <a:rPr lang="en-US" sz="1600" b="1" dirty="0"/>
            <a:t>Inventory Control Bar Code</a:t>
          </a:r>
        </a:p>
      </dgm:t>
    </dgm:pt>
    <dgm:pt modelId="{700D8C99-9C9A-4144-921C-11A2ED37507E}" type="parTrans" cxnId="{3A28CE95-5649-4213-9543-3051DC19CEE6}">
      <dgm:prSet/>
      <dgm:spPr/>
      <dgm:t>
        <a:bodyPr/>
        <a:lstStyle/>
        <a:p>
          <a:endParaRPr lang="en-US"/>
        </a:p>
      </dgm:t>
    </dgm:pt>
    <dgm:pt modelId="{C0B58EAB-2CE0-4BE9-BD8D-075D99039B50}" type="sibTrans" cxnId="{3A28CE95-5649-4213-9543-3051DC19CEE6}">
      <dgm:prSet/>
      <dgm:spPr/>
      <dgm:t>
        <a:bodyPr/>
        <a:lstStyle/>
        <a:p>
          <a:endParaRPr lang="en-US"/>
        </a:p>
      </dgm:t>
    </dgm:pt>
    <dgm:pt modelId="{14BBEE26-3806-4DA8-AE48-C9D57AC40B84}">
      <dgm:prSet phldrT="[Text]" custT="1"/>
      <dgm:spPr/>
      <dgm:t>
        <a:bodyPr/>
        <a:lstStyle/>
        <a:p>
          <a:r>
            <a:rPr lang="en-US" sz="1600" b="1" dirty="0"/>
            <a:t>SEClipse – </a:t>
          </a:r>
          <a:r>
            <a:rPr lang="en-US" sz="1600" b="0" dirty="0"/>
            <a:t>Yellow Dots</a:t>
          </a:r>
        </a:p>
      </dgm:t>
    </dgm:pt>
    <dgm:pt modelId="{8D679F5A-9F1F-4B60-B49E-883A728B9109}" type="parTrans" cxnId="{BCA6A510-30F2-4A8A-B302-B104F14CED8A}">
      <dgm:prSet/>
      <dgm:spPr/>
      <dgm:t>
        <a:bodyPr/>
        <a:lstStyle/>
        <a:p>
          <a:endParaRPr lang="en-US"/>
        </a:p>
      </dgm:t>
    </dgm:pt>
    <dgm:pt modelId="{2F31EADD-1679-4E30-B22A-52626A1BFD99}" type="sibTrans" cxnId="{BCA6A510-30F2-4A8A-B302-B104F14CED8A}">
      <dgm:prSet/>
      <dgm:spPr/>
      <dgm:t>
        <a:bodyPr/>
        <a:lstStyle/>
        <a:p>
          <a:endParaRPr lang="en-US"/>
        </a:p>
      </dgm:t>
    </dgm:pt>
    <dgm:pt modelId="{7255FEDD-B4EF-4B64-963B-9F70B51FE08F}">
      <dgm:prSet phldrT="[Text]" custT="1"/>
      <dgm:spPr/>
      <dgm:t>
        <a:bodyPr/>
        <a:lstStyle/>
        <a:p>
          <a:r>
            <a:rPr lang="en-US" sz="1600" dirty="0"/>
            <a:t>C – County Office</a:t>
          </a:r>
        </a:p>
      </dgm:t>
    </dgm:pt>
    <dgm:pt modelId="{5286132D-A234-4366-98C3-862609AC62B2}" type="parTrans" cxnId="{0669FF9A-0303-4643-A391-8DFBD6EA8A74}">
      <dgm:prSet/>
      <dgm:spPr/>
      <dgm:t>
        <a:bodyPr/>
        <a:lstStyle/>
        <a:p>
          <a:endParaRPr lang="en-US"/>
        </a:p>
      </dgm:t>
    </dgm:pt>
    <dgm:pt modelId="{EBB4C5FB-6B55-4761-910F-10739DB9FA33}" type="sibTrans" cxnId="{0669FF9A-0303-4643-A391-8DFBD6EA8A74}">
      <dgm:prSet/>
      <dgm:spPr/>
      <dgm:t>
        <a:bodyPr/>
        <a:lstStyle/>
        <a:p>
          <a:endParaRPr lang="en-US"/>
        </a:p>
      </dgm:t>
    </dgm:pt>
    <dgm:pt modelId="{11FF6496-2D88-48EC-8764-A981673E3A60}">
      <dgm:prSet phldrT="[Text]" custT="1"/>
      <dgm:spPr/>
      <dgm:t>
        <a:bodyPr/>
        <a:lstStyle/>
        <a:p>
          <a:r>
            <a:rPr lang="en-US" sz="1600" b="1" u="sng" dirty="0"/>
            <a:t>Borrowing is Prohibited</a:t>
          </a:r>
        </a:p>
      </dgm:t>
    </dgm:pt>
    <dgm:pt modelId="{B84FD390-EA9C-4488-94AF-7B53716F8711}" type="parTrans" cxnId="{50274097-6372-48D6-8FA2-7D6156560D60}">
      <dgm:prSet/>
      <dgm:spPr/>
      <dgm:t>
        <a:bodyPr/>
        <a:lstStyle/>
        <a:p>
          <a:endParaRPr lang="en-US"/>
        </a:p>
      </dgm:t>
    </dgm:pt>
    <dgm:pt modelId="{69C48B5E-A718-470B-91CA-A5B7A6E66BE6}" type="sibTrans" cxnId="{50274097-6372-48D6-8FA2-7D6156560D60}">
      <dgm:prSet/>
      <dgm:spPr/>
      <dgm:t>
        <a:bodyPr/>
        <a:lstStyle/>
        <a:p>
          <a:endParaRPr lang="en-US"/>
        </a:p>
      </dgm:t>
    </dgm:pt>
    <dgm:pt modelId="{6D570952-9335-4DFA-8E6E-F588EADBA4F2}">
      <dgm:prSet phldrT="[Text]" custT="1"/>
      <dgm:spPr/>
      <dgm:t>
        <a:bodyPr/>
        <a:lstStyle/>
        <a:p>
          <a:r>
            <a:rPr lang="en-US" sz="1600" b="1" dirty="0"/>
            <a:t>Thermochromatic Ink</a:t>
          </a:r>
        </a:p>
      </dgm:t>
    </dgm:pt>
    <dgm:pt modelId="{B583D1F8-0F31-4366-B9CB-2F67835FD19B}" type="parTrans" cxnId="{CE818139-4049-4D9C-9D17-3A8D994BFFF2}">
      <dgm:prSet/>
      <dgm:spPr/>
      <dgm:t>
        <a:bodyPr/>
        <a:lstStyle/>
        <a:p>
          <a:endParaRPr lang="en-US"/>
        </a:p>
      </dgm:t>
    </dgm:pt>
    <dgm:pt modelId="{6454D662-BDAC-423D-85CC-107A87B1EE90}" type="sibTrans" cxnId="{CE818139-4049-4D9C-9D17-3A8D994BFFF2}">
      <dgm:prSet/>
      <dgm:spPr/>
      <dgm:t>
        <a:bodyPr/>
        <a:lstStyle/>
        <a:p>
          <a:endParaRPr lang="en-US"/>
        </a:p>
      </dgm:t>
    </dgm:pt>
    <dgm:pt modelId="{02A38705-6365-41E4-805B-9433C143CCF6}">
      <dgm:prSet phldrT="[Text]" custT="1"/>
      <dgm:spPr/>
      <dgm:t>
        <a:bodyPr/>
        <a:lstStyle/>
        <a:p>
          <a:r>
            <a:rPr lang="en-US" sz="1600" b="1" dirty="0"/>
            <a:t>GA Logo – </a:t>
          </a:r>
          <a:r>
            <a:rPr lang="en-US" sz="1600" b="0" dirty="0"/>
            <a:t>Purple to Colorless</a:t>
          </a:r>
        </a:p>
      </dgm:t>
    </dgm:pt>
    <dgm:pt modelId="{4B363FA2-FDEE-48B9-80A4-0985B014197F}" type="parTrans" cxnId="{DCB1F739-A5C5-4DFD-A68D-CFF4259FC35A}">
      <dgm:prSet/>
      <dgm:spPr/>
      <dgm:t>
        <a:bodyPr/>
        <a:lstStyle/>
        <a:p>
          <a:endParaRPr lang="en-US"/>
        </a:p>
      </dgm:t>
    </dgm:pt>
    <dgm:pt modelId="{76F21ED1-3082-4805-8D51-0D4B2AA5205F}" type="sibTrans" cxnId="{DCB1F739-A5C5-4DFD-A68D-CFF4259FC35A}">
      <dgm:prSet/>
      <dgm:spPr/>
      <dgm:t>
        <a:bodyPr/>
        <a:lstStyle/>
        <a:p>
          <a:endParaRPr lang="en-US"/>
        </a:p>
      </dgm:t>
    </dgm:pt>
    <dgm:pt modelId="{50F3AC32-D8D8-4DAF-8333-68BB95548D83}">
      <dgm:prSet phldrT="[Text]" custT="1"/>
      <dgm:spPr/>
      <dgm:t>
        <a:bodyPr/>
        <a:lstStyle/>
        <a:p>
          <a:endParaRPr lang="en-US" sz="1600" b="0" dirty="0"/>
        </a:p>
      </dgm:t>
    </dgm:pt>
    <dgm:pt modelId="{3D12D86D-3488-4B44-83C4-71F1E31A34BF}" type="parTrans" cxnId="{6B0D10ED-0843-41CE-A932-34C95783A811}">
      <dgm:prSet/>
      <dgm:spPr/>
      <dgm:t>
        <a:bodyPr/>
        <a:lstStyle/>
        <a:p>
          <a:endParaRPr lang="en-US"/>
        </a:p>
      </dgm:t>
    </dgm:pt>
    <dgm:pt modelId="{FB297496-A6F3-4E9F-95C2-BCCC13FA9863}" type="sibTrans" cxnId="{6B0D10ED-0843-41CE-A932-34C95783A811}">
      <dgm:prSet/>
      <dgm:spPr/>
      <dgm:t>
        <a:bodyPr/>
        <a:lstStyle/>
        <a:p>
          <a:endParaRPr lang="en-US"/>
        </a:p>
      </dgm:t>
    </dgm:pt>
    <dgm:pt modelId="{2B8F7F83-57F4-4409-AFCC-97D3AAE2F3C6}">
      <dgm:prSet phldrT="[Text]" custT="1"/>
      <dgm:spPr/>
      <dgm:t>
        <a:bodyPr/>
        <a:lstStyle/>
        <a:p>
          <a:r>
            <a:rPr lang="en-US" sz="1600" b="1" dirty="0"/>
            <a:t>Embossed State of GA Seal</a:t>
          </a:r>
        </a:p>
      </dgm:t>
    </dgm:pt>
    <dgm:pt modelId="{9A2D3993-D467-4ADC-AEAD-977F1C3DE516}" type="parTrans" cxnId="{AFBF86A2-9F87-4FD1-8C4D-AF9925E88496}">
      <dgm:prSet/>
      <dgm:spPr/>
      <dgm:t>
        <a:bodyPr/>
        <a:lstStyle/>
        <a:p>
          <a:endParaRPr lang="en-US"/>
        </a:p>
      </dgm:t>
    </dgm:pt>
    <dgm:pt modelId="{A7CA77C2-C64F-490B-ADCC-F6943AAA7B14}" type="sibTrans" cxnId="{AFBF86A2-9F87-4FD1-8C4D-AF9925E88496}">
      <dgm:prSet/>
      <dgm:spPr/>
      <dgm:t>
        <a:bodyPr/>
        <a:lstStyle/>
        <a:p>
          <a:endParaRPr lang="en-US"/>
        </a:p>
      </dgm:t>
    </dgm:pt>
    <dgm:pt modelId="{BF35451E-C2AE-4103-B3F1-47FEDED124B4}">
      <dgm:prSet phldrT="[Text]" custT="1"/>
      <dgm:spPr/>
      <dgm:t>
        <a:bodyPr/>
        <a:lstStyle/>
        <a:p>
          <a:endParaRPr lang="en-US" sz="1600" b="1" dirty="0"/>
        </a:p>
      </dgm:t>
    </dgm:pt>
    <dgm:pt modelId="{B3DAA46B-D784-4758-BAD1-1E07F03A703C}" type="parTrans" cxnId="{7A268561-6726-470C-8151-6AB552D3A9AC}">
      <dgm:prSet/>
      <dgm:spPr/>
      <dgm:t>
        <a:bodyPr/>
        <a:lstStyle/>
        <a:p>
          <a:endParaRPr lang="en-US"/>
        </a:p>
      </dgm:t>
    </dgm:pt>
    <dgm:pt modelId="{98DBAEB7-68B0-463B-99C1-2432D7C493F2}" type="sibTrans" cxnId="{7A268561-6726-470C-8151-6AB552D3A9AC}">
      <dgm:prSet/>
      <dgm:spPr/>
      <dgm:t>
        <a:bodyPr/>
        <a:lstStyle/>
        <a:p>
          <a:endParaRPr lang="en-US"/>
        </a:p>
      </dgm:t>
    </dgm:pt>
    <dgm:pt modelId="{3D667E5E-8C91-4C34-BA95-F92CA28C3DBD}">
      <dgm:prSet phldrT="[Text]" custT="1"/>
      <dgm:spPr/>
      <dgm:t>
        <a:bodyPr/>
        <a:lstStyle/>
        <a:p>
          <a:r>
            <a:rPr lang="en-US" sz="1600" dirty="0"/>
            <a:t>S – State Office</a:t>
          </a:r>
          <a:endParaRPr lang="en-US" sz="1600" b="1" dirty="0"/>
        </a:p>
      </dgm:t>
    </dgm:pt>
    <dgm:pt modelId="{587F4D49-0134-4A61-B60A-6887528CF5F1}" type="parTrans" cxnId="{366E7FFA-EFCB-494F-821C-561C3459328F}">
      <dgm:prSet/>
      <dgm:spPr/>
      <dgm:t>
        <a:bodyPr/>
        <a:lstStyle/>
        <a:p>
          <a:endParaRPr lang="en-US"/>
        </a:p>
      </dgm:t>
    </dgm:pt>
    <dgm:pt modelId="{843E789B-86FA-4B6E-A95B-27AECBE98870}" type="sibTrans" cxnId="{366E7FFA-EFCB-494F-821C-561C3459328F}">
      <dgm:prSet/>
      <dgm:spPr/>
      <dgm:t>
        <a:bodyPr/>
        <a:lstStyle/>
        <a:p>
          <a:endParaRPr lang="en-US"/>
        </a:p>
      </dgm:t>
    </dgm:pt>
    <dgm:pt modelId="{56C580F0-B37F-47BB-B38B-B3E2F8E95ADF}" type="pres">
      <dgm:prSet presAssocID="{C88CB868-3634-4E20-8FF2-14F2F72D08DF}" presName="linearFlow" presStyleCnt="0">
        <dgm:presLayoutVars>
          <dgm:dir/>
          <dgm:animLvl val="lvl"/>
          <dgm:resizeHandles val="exact"/>
        </dgm:presLayoutVars>
      </dgm:prSet>
      <dgm:spPr/>
      <dgm:t>
        <a:bodyPr/>
        <a:lstStyle/>
        <a:p>
          <a:endParaRPr lang="en-US"/>
        </a:p>
      </dgm:t>
    </dgm:pt>
    <dgm:pt modelId="{B7532DC8-12A1-4B2C-A702-F054CB2C1AC7}" type="pres">
      <dgm:prSet presAssocID="{84F9EA27-D624-4F86-A9E4-1DCF22255B35}" presName="composite" presStyleCnt="0"/>
      <dgm:spPr/>
    </dgm:pt>
    <dgm:pt modelId="{A92D136C-0B28-482D-86B1-93B40820863E}" type="pres">
      <dgm:prSet presAssocID="{84F9EA27-D624-4F86-A9E4-1DCF22255B35}" presName="parentText" presStyleLbl="alignNode1" presStyleIdx="0" presStyleCnt="1" custLinFactNeighborX="-964" custLinFactNeighborY="-14831">
        <dgm:presLayoutVars>
          <dgm:chMax val="1"/>
          <dgm:bulletEnabled val="1"/>
        </dgm:presLayoutVars>
      </dgm:prSet>
      <dgm:spPr/>
      <dgm:t>
        <a:bodyPr/>
        <a:lstStyle/>
        <a:p>
          <a:endParaRPr lang="en-US"/>
        </a:p>
      </dgm:t>
    </dgm:pt>
    <dgm:pt modelId="{417C4CDA-2B9E-4889-9B62-DA2F33BC53AD}" type="pres">
      <dgm:prSet presAssocID="{84F9EA27-D624-4F86-A9E4-1DCF22255B35}" presName="descendantText" presStyleLbl="alignAcc1" presStyleIdx="0" presStyleCnt="1" custScaleY="194187" custLinFactNeighborX="-2066" custLinFactNeighborY="-1489">
        <dgm:presLayoutVars>
          <dgm:bulletEnabled val="1"/>
        </dgm:presLayoutVars>
      </dgm:prSet>
      <dgm:spPr/>
      <dgm:t>
        <a:bodyPr/>
        <a:lstStyle/>
        <a:p>
          <a:endParaRPr lang="en-US"/>
        </a:p>
      </dgm:t>
    </dgm:pt>
  </dgm:ptLst>
  <dgm:cxnLst>
    <dgm:cxn modelId="{CE818139-4049-4D9C-9D17-3A8D994BFFF2}" srcId="{84F9EA27-D624-4F86-A9E4-1DCF22255B35}" destId="{6D570952-9335-4DFA-8E6E-F588EADBA4F2}" srcOrd="4" destOrd="0" parTransId="{B583D1F8-0F31-4366-B9CB-2F67835FD19B}" sibTransId="{6454D662-BDAC-423D-85CC-107A87B1EE90}"/>
    <dgm:cxn modelId="{EE549D77-FFA0-48A7-8C17-5686BB8E531B}" type="presOf" srcId="{C88CB868-3634-4E20-8FF2-14F2F72D08DF}" destId="{56C580F0-B37F-47BB-B38B-B3E2F8E95ADF}" srcOrd="0" destOrd="0" presId="urn:microsoft.com/office/officeart/2005/8/layout/chevron2"/>
    <dgm:cxn modelId="{2F13C385-7450-4860-81CF-53F4A1424CE2}" type="presOf" srcId="{02A38705-6365-41E4-805B-9433C143CCF6}" destId="{417C4CDA-2B9E-4889-9B62-DA2F33BC53AD}" srcOrd="0" destOrd="7" presId="urn:microsoft.com/office/officeart/2005/8/layout/chevron2"/>
    <dgm:cxn modelId="{6B0D10ED-0843-41CE-A932-34C95783A811}" srcId="{2B8F7F83-57F4-4409-AFCC-97D3AAE2F3C6}" destId="{50F3AC32-D8D8-4DAF-8333-68BB95548D83}" srcOrd="0" destOrd="0" parTransId="{3D12D86D-3488-4B44-83C4-71F1E31A34BF}" sibTransId="{FB297496-A6F3-4E9F-95C2-BCCC13FA9863}"/>
    <dgm:cxn modelId="{723C7B3E-D467-452C-8E50-A04A1C2B70DC}" type="presOf" srcId="{84F9EA27-D624-4F86-A9E4-1DCF22255B35}" destId="{A92D136C-0B28-482D-86B1-93B40820863E}" srcOrd="0" destOrd="0" presId="urn:microsoft.com/office/officeart/2005/8/layout/chevron2"/>
    <dgm:cxn modelId="{366E7FFA-EFCB-494F-821C-561C3459328F}" srcId="{38B798CC-FDA4-4101-9D33-EA881809B495}" destId="{3D667E5E-8C91-4C34-BA95-F92CA28C3DBD}" srcOrd="0" destOrd="0" parTransId="{587F4D49-0134-4A61-B60A-6887528CF5F1}" sibTransId="{843E789B-86FA-4B6E-A95B-27AECBE98870}"/>
    <dgm:cxn modelId="{BCA6A510-30F2-4A8A-B302-B104F14CED8A}" srcId="{84F9EA27-D624-4F86-A9E4-1DCF22255B35}" destId="{14BBEE26-3806-4DA8-AE48-C9D57AC40B84}" srcOrd="3" destOrd="0" parTransId="{8D679F5A-9F1F-4B60-B49E-883A728B9109}" sibTransId="{2F31EADD-1679-4E30-B22A-52626A1BFD99}"/>
    <dgm:cxn modelId="{50274097-6372-48D6-8FA2-7D6156560D60}" srcId="{84F9EA27-D624-4F86-A9E4-1DCF22255B35}" destId="{11FF6496-2D88-48EC-8764-A981673E3A60}" srcOrd="2" destOrd="0" parTransId="{B84FD390-EA9C-4488-94AF-7B53716F8711}" sibTransId="{69C48B5E-A718-470B-91CA-A5B7A6E66BE6}"/>
    <dgm:cxn modelId="{0669FF9A-0303-4643-A391-8DFBD6EA8A74}" srcId="{38B798CC-FDA4-4101-9D33-EA881809B495}" destId="{7255FEDD-B4EF-4B64-963B-9F70B51FE08F}" srcOrd="1" destOrd="0" parTransId="{5286132D-A234-4366-98C3-862609AC62B2}" sibTransId="{EBB4C5FB-6B55-4761-910F-10739DB9FA33}"/>
    <dgm:cxn modelId="{DCB1F739-A5C5-4DFD-A68D-CFF4259FC35A}" srcId="{6D570952-9335-4DFA-8E6E-F588EADBA4F2}" destId="{02A38705-6365-41E4-805B-9433C143CCF6}" srcOrd="0" destOrd="0" parTransId="{4B363FA2-FDEE-48B9-80A4-0985B014197F}" sibTransId="{76F21ED1-3082-4805-8D51-0D4B2AA5205F}"/>
    <dgm:cxn modelId="{D1C31ABD-20ED-4CAA-A81A-9826F0B49F2D}" type="presOf" srcId="{7255FEDD-B4EF-4B64-963B-9F70B51FE08F}" destId="{417C4CDA-2B9E-4889-9B62-DA2F33BC53AD}" srcOrd="0" destOrd="3" presId="urn:microsoft.com/office/officeart/2005/8/layout/chevron2"/>
    <dgm:cxn modelId="{842DF6B9-A8D3-4867-B878-AFFFEE632A1F}" type="presOf" srcId="{14BBEE26-3806-4DA8-AE48-C9D57AC40B84}" destId="{417C4CDA-2B9E-4889-9B62-DA2F33BC53AD}" srcOrd="0" destOrd="5" presId="urn:microsoft.com/office/officeart/2005/8/layout/chevron2"/>
    <dgm:cxn modelId="{27EE775F-C837-4AF8-90BC-ABDA8BAB1AEC}" type="presOf" srcId="{38B798CC-FDA4-4101-9D33-EA881809B495}" destId="{417C4CDA-2B9E-4889-9B62-DA2F33BC53AD}" srcOrd="0" destOrd="1" presId="urn:microsoft.com/office/officeart/2005/8/layout/chevron2"/>
    <dgm:cxn modelId="{C91FED09-8A89-47DD-9209-29E9CC52631C}" type="presOf" srcId="{BF35451E-C2AE-4103-B3F1-47FEDED124B4}" destId="{417C4CDA-2B9E-4889-9B62-DA2F33BC53AD}" srcOrd="0" destOrd="0" presId="urn:microsoft.com/office/officeart/2005/8/layout/chevron2"/>
    <dgm:cxn modelId="{635761EE-2F58-4759-8120-76BA2518D466}" type="presOf" srcId="{3D667E5E-8C91-4C34-BA95-F92CA28C3DBD}" destId="{417C4CDA-2B9E-4889-9B62-DA2F33BC53AD}" srcOrd="0" destOrd="2" presId="urn:microsoft.com/office/officeart/2005/8/layout/chevron2"/>
    <dgm:cxn modelId="{AFBF86A2-9F87-4FD1-8C4D-AF9925E88496}" srcId="{84F9EA27-D624-4F86-A9E4-1DCF22255B35}" destId="{2B8F7F83-57F4-4409-AFCC-97D3AAE2F3C6}" srcOrd="5" destOrd="0" parTransId="{9A2D3993-D467-4ADC-AEAD-977F1C3DE516}" sibTransId="{A7CA77C2-C64F-490B-ADCC-F6943AAA7B14}"/>
    <dgm:cxn modelId="{1C6CE2E9-78C8-4208-B53B-18A9E6D5474A}" type="presOf" srcId="{50F3AC32-D8D8-4DAF-8333-68BB95548D83}" destId="{417C4CDA-2B9E-4889-9B62-DA2F33BC53AD}" srcOrd="0" destOrd="9" presId="urn:microsoft.com/office/officeart/2005/8/layout/chevron2"/>
    <dgm:cxn modelId="{FE02358F-EBCA-4CF1-B6E9-CD5504AE9D5E}" type="presOf" srcId="{2B8F7F83-57F4-4409-AFCC-97D3AAE2F3C6}" destId="{417C4CDA-2B9E-4889-9B62-DA2F33BC53AD}" srcOrd="0" destOrd="8" presId="urn:microsoft.com/office/officeart/2005/8/layout/chevron2"/>
    <dgm:cxn modelId="{3A28CE95-5649-4213-9543-3051DC19CEE6}" srcId="{84F9EA27-D624-4F86-A9E4-1DCF22255B35}" destId="{38B798CC-FDA4-4101-9D33-EA881809B495}" srcOrd="1" destOrd="0" parTransId="{700D8C99-9C9A-4144-921C-11A2ED37507E}" sibTransId="{C0B58EAB-2CE0-4BE9-BD8D-075D99039B50}"/>
    <dgm:cxn modelId="{3EC23421-A326-4293-88A9-9FA5FCF7D8E0}" type="presOf" srcId="{11FF6496-2D88-48EC-8764-A981673E3A60}" destId="{417C4CDA-2B9E-4889-9B62-DA2F33BC53AD}" srcOrd="0" destOrd="4" presId="urn:microsoft.com/office/officeart/2005/8/layout/chevron2"/>
    <dgm:cxn modelId="{7A268561-6726-470C-8151-6AB552D3A9AC}" srcId="{84F9EA27-D624-4F86-A9E4-1DCF22255B35}" destId="{BF35451E-C2AE-4103-B3F1-47FEDED124B4}" srcOrd="0" destOrd="0" parTransId="{B3DAA46B-D784-4758-BAD1-1E07F03A703C}" sibTransId="{98DBAEB7-68B0-463B-99C1-2432D7C493F2}"/>
    <dgm:cxn modelId="{2FBAA960-2260-41BF-B637-5F216E307690}" srcId="{C88CB868-3634-4E20-8FF2-14F2F72D08DF}" destId="{84F9EA27-D624-4F86-A9E4-1DCF22255B35}" srcOrd="0" destOrd="0" parTransId="{5AD294F5-2D73-422F-9C4B-E7E6F2F68F60}" sibTransId="{20953BF9-78DC-4586-94A4-5A507C7B4D20}"/>
    <dgm:cxn modelId="{BDBC2DA1-56D6-403A-BCAD-79C4CCD25CBD}" type="presOf" srcId="{6D570952-9335-4DFA-8E6E-F588EADBA4F2}" destId="{417C4CDA-2B9E-4889-9B62-DA2F33BC53AD}" srcOrd="0" destOrd="6" presId="urn:microsoft.com/office/officeart/2005/8/layout/chevron2"/>
    <dgm:cxn modelId="{91BE4EFC-341C-461E-9E4C-55FE6FD194A5}" type="presParOf" srcId="{56C580F0-B37F-47BB-B38B-B3E2F8E95ADF}" destId="{B7532DC8-12A1-4B2C-A702-F054CB2C1AC7}" srcOrd="0" destOrd="0" presId="urn:microsoft.com/office/officeart/2005/8/layout/chevron2"/>
    <dgm:cxn modelId="{A62BE510-2D6B-4AA8-8D32-BAC53DC3C3A7}" type="presParOf" srcId="{B7532DC8-12A1-4B2C-A702-F054CB2C1AC7}" destId="{A92D136C-0B28-482D-86B1-93B40820863E}" srcOrd="0" destOrd="0" presId="urn:microsoft.com/office/officeart/2005/8/layout/chevron2"/>
    <dgm:cxn modelId="{B0A1363A-76B3-4146-B6B9-92F58563EC6A}" type="presParOf" srcId="{B7532DC8-12A1-4B2C-A702-F054CB2C1AC7}" destId="{417C4CDA-2B9E-4889-9B62-DA2F33BC53A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4B1740-98AE-4E1A-9C2D-F6EE6A30668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3E16952-68EF-49F4-B930-57773F09311D}">
      <dgm:prSet phldrT="[Text]" custT="1"/>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Alpha Lines</a:t>
          </a:r>
        </a:p>
      </dgm:t>
    </dgm:pt>
    <dgm:pt modelId="{6FDE1349-2B09-43CA-A5C9-D7AAE529FC66}" type="parTrans" cxnId="{FD34752E-DD42-4F21-9660-E8DDAD31D470}">
      <dgm:prSet/>
      <dgm:spPr/>
      <dgm:t>
        <a:bodyPr/>
        <a:lstStyle/>
        <a:p>
          <a:endParaRPr lang="en-US"/>
        </a:p>
      </dgm:t>
    </dgm:pt>
    <dgm:pt modelId="{D018114B-B65C-45E5-8FC9-B8A2490152AD}" type="sibTrans" cxnId="{FD34752E-DD42-4F21-9660-E8DDAD31D470}">
      <dgm:prSet/>
      <dgm:spPr/>
      <dgm:t>
        <a:bodyPr/>
        <a:lstStyle/>
        <a:p>
          <a:endParaRPr lang="en-US"/>
        </a:p>
      </dgm:t>
    </dgm:pt>
    <dgm:pt modelId="{720164C6-9469-41FB-8438-B35489ADF3E3}">
      <dgm:prSet phldrT="[Text]"/>
      <dgm:spPr/>
      <dgm:t>
        <a:bodyPr/>
        <a:lstStyle/>
        <a:p>
          <a:r>
            <a:rPr lang="en-US" dirty="0"/>
            <a:t>Back</a:t>
          </a:r>
        </a:p>
      </dgm:t>
    </dgm:pt>
    <dgm:pt modelId="{AB72DF25-4968-434A-9FFF-B0AE453C1094}" type="sibTrans" cxnId="{E4DB6A8E-B3B3-43AF-A3CC-3F16654CB059}">
      <dgm:prSet/>
      <dgm:spPr/>
      <dgm:t>
        <a:bodyPr/>
        <a:lstStyle/>
        <a:p>
          <a:endParaRPr lang="en-US"/>
        </a:p>
      </dgm:t>
    </dgm:pt>
    <dgm:pt modelId="{032409EF-5629-4B91-9539-7AA8B5681420}" type="parTrans" cxnId="{E4DB6A8E-B3B3-43AF-A3CC-3F16654CB059}">
      <dgm:prSet/>
      <dgm:spPr/>
      <dgm:t>
        <a:bodyPr/>
        <a:lstStyle/>
        <a:p>
          <a:endParaRPr lang="en-US"/>
        </a:p>
      </dgm:t>
    </dgm:pt>
    <dgm:pt modelId="{A867AE8B-C313-4AC7-B09A-26B725CCC0A9}">
      <dgm:prSet phldrT="[Text]" custT="1"/>
      <dgm:spPr/>
      <dgm:t>
        <a:bodyPr/>
        <a:lstStyle/>
        <a:p>
          <a:r>
            <a:rPr lang="en-US" sz="2400" dirty="0">
              <a:latin typeface="Verdana" panose="020B0604030504040204" pitchFamily="34" charset="0"/>
              <a:ea typeface="Verdana" panose="020B0604030504040204" pitchFamily="34" charset="0"/>
              <a:cs typeface="Verdana" panose="020B0604030504040204" pitchFamily="34" charset="0"/>
            </a:rPr>
            <a:t>Certificate of Vital Record</a:t>
          </a:r>
        </a:p>
      </dgm:t>
    </dgm:pt>
    <dgm:pt modelId="{76EB4A06-5B93-478B-B01A-D77B72C298FA}" type="parTrans" cxnId="{3A72C8C0-9248-4BED-A522-CD26096E4E6F}">
      <dgm:prSet/>
      <dgm:spPr/>
      <dgm:t>
        <a:bodyPr/>
        <a:lstStyle/>
        <a:p>
          <a:endParaRPr lang="en-US"/>
        </a:p>
      </dgm:t>
    </dgm:pt>
    <dgm:pt modelId="{7C6F99C9-4F3D-448C-A8AF-91B87E568995}" type="sibTrans" cxnId="{3A72C8C0-9248-4BED-A522-CD26096E4E6F}">
      <dgm:prSet/>
      <dgm:spPr/>
      <dgm:t>
        <a:bodyPr/>
        <a:lstStyle/>
        <a:p>
          <a:endParaRPr lang="en-US"/>
        </a:p>
      </dgm:t>
    </dgm:pt>
    <dgm:pt modelId="{FD0D9F2E-E176-4B3F-929B-C2CE3ED6DE66}" type="pres">
      <dgm:prSet presAssocID="{EB4B1740-98AE-4E1A-9C2D-F6EE6A306680}" presName="linearFlow" presStyleCnt="0">
        <dgm:presLayoutVars>
          <dgm:dir/>
          <dgm:animLvl val="lvl"/>
          <dgm:resizeHandles val="exact"/>
        </dgm:presLayoutVars>
      </dgm:prSet>
      <dgm:spPr/>
      <dgm:t>
        <a:bodyPr/>
        <a:lstStyle/>
        <a:p>
          <a:endParaRPr lang="en-US"/>
        </a:p>
      </dgm:t>
    </dgm:pt>
    <dgm:pt modelId="{56CC307F-45CA-498F-9A3D-0549C95AAB7A}" type="pres">
      <dgm:prSet presAssocID="{720164C6-9469-41FB-8438-B35489ADF3E3}" presName="composite" presStyleCnt="0"/>
      <dgm:spPr/>
    </dgm:pt>
    <dgm:pt modelId="{F25E8FFF-C19B-46ED-9488-9003BECF5C52}" type="pres">
      <dgm:prSet presAssocID="{720164C6-9469-41FB-8438-B35489ADF3E3}" presName="parentText" presStyleLbl="alignNode1" presStyleIdx="0" presStyleCnt="1">
        <dgm:presLayoutVars>
          <dgm:chMax val="1"/>
          <dgm:bulletEnabled val="1"/>
        </dgm:presLayoutVars>
      </dgm:prSet>
      <dgm:spPr/>
      <dgm:t>
        <a:bodyPr/>
        <a:lstStyle/>
        <a:p>
          <a:endParaRPr lang="en-US"/>
        </a:p>
      </dgm:t>
    </dgm:pt>
    <dgm:pt modelId="{8706A640-4847-445E-A2D2-B2474E4A03EC}" type="pres">
      <dgm:prSet presAssocID="{720164C6-9469-41FB-8438-B35489ADF3E3}" presName="descendantText" presStyleLbl="alignAcc1" presStyleIdx="0" presStyleCnt="1" custLinFactNeighborX="0" custLinFactNeighborY="-2582">
        <dgm:presLayoutVars>
          <dgm:bulletEnabled val="1"/>
        </dgm:presLayoutVars>
      </dgm:prSet>
      <dgm:spPr/>
      <dgm:t>
        <a:bodyPr/>
        <a:lstStyle/>
        <a:p>
          <a:endParaRPr lang="en-US"/>
        </a:p>
      </dgm:t>
    </dgm:pt>
  </dgm:ptLst>
  <dgm:cxnLst>
    <dgm:cxn modelId="{E4DB6A8E-B3B3-43AF-A3CC-3F16654CB059}" srcId="{EB4B1740-98AE-4E1A-9C2D-F6EE6A306680}" destId="{720164C6-9469-41FB-8438-B35489ADF3E3}" srcOrd="0" destOrd="0" parTransId="{032409EF-5629-4B91-9539-7AA8B5681420}" sibTransId="{AB72DF25-4968-434A-9FFF-B0AE453C1094}"/>
    <dgm:cxn modelId="{796F4384-18E4-40A9-B300-F024B225136F}" type="presOf" srcId="{A867AE8B-C313-4AC7-B09A-26B725CCC0A9}" destId="{8706A640-4847-445E-A2D2-B2474E4A03EC}" srcOrd="0" destOrd="1" presId="urn:microsoft.com/office/officeart/2005/8/layout/chevron2"/>
    <dgm:cxn modelId="{FD34752E-DD42-4F21-9660-E8DDAD31D470}" srcId="{720164C6-9469-41FB-8438-B35489ADF3E3}" destId="{43E16952-68EF-49F4-B930-57773F09311D}" srcOrd="0" destOrd="0" parTransId="{6FDE1349-2B09-43CA-A5C9-D7AAE529FC66}" sibTransId="{D018114B-B65C-45E5-8FC9-B8A2490152AD}"/>
    <dgm:cxn modelId="{3A72C8C0-9248-4BED-A522-CD26096E4E6F}" srcId="{43E16952-68EF-49F4-B930-57773F09311D}" destId="{A867AE8B-C313-4AC7-B09A-26B725CCC0A9}" srcOrd="0" destOrd="0" parTransId="{76EB4A06-5B93-478B-B01A-D77B72C298FA}" sibTransId="{7C6F99C9-4F3D-448C-A8AF-91B87E568995}"/>
    <dgm:cxn modelId="{31CF9F4B-87B1-42BC-9BF5-46A41D47E7F7}" type="presOf" srcId="{43E16952-68EF-49F4-B930-57773F09311D}" destId="{8706A640-4847-445E-A2D2-B2474E4A03EC}" srcOrd="0" destOrd="0" presId="urn:microsoft.com/office/officeart/2005/8/layout/chevron2"/>
    <dgm:cxn modelId="{9E796592-0516-4D3B-8A2A-6D7EE39EED55}" type="presOf" srcId="{720164C6-9469-41FB-8438-B35489ADF3E3}" destId="{F25E8FFF-C19B-46ED-9488-9003BECF5C52}" srcOrd="0" destOrd="0" presId="urn:microsoft.com/office/officeart/2005/8/layout/chevron2"/>
    <dgm:cxn modelId="{A1886777-FD37-4131-9688-626E60F85066}" type="presOf" srcId="{EB4B1740-98AE-4E1A-9C2D-F6EE6A306680}" destId="{FD0D9F2E-E176-4B3F-929B-C2CE3ED6DE66}" srcOrd="0" destOrd="0" presId="urn:microsoft.com/office/officeart/2005/8/layout/chevron2"/>
    <dgm:cxn modelId="{5F13274B-8A54-405F-9382-EF93CB2EDBB7}" type="presParOf" srcId="{FD0D9F2E-E176-4B3F-929B-C2CE3ED6DE66}" destId="{56CC307F-45CA-498F-9A3D-0549C95AAB7A}" srcOrd="0" destOrd="0" presId="urn:microsoft.com/office/officeart/2005/8/layout/chevron2"/>
    <dgm:cxn modelId="{02C086FC-4773-45B4-8E72-CD697CB172EE}" type="presParOf" srcId="{56CC307F-45CA-498F-9A3D-0549C95AAB7A}" destId="{F25E8FFF-C19B-46ED-9488-9003BECF5C52}" srcOrd="0" destOrd="0" presId="urn:microsoft.com/office/officeart/2005/8/layout/chevron2"/>
    <dgm:cxn modelId="{51FDB764-FBC8-45CD-928A-F72C05C1F577}" type="presParOf" srcId="{56CC307F-45CA-498F-9A3D-0549C95AAB7A}" destId="{8706A640-4847-445E-A2D2-B2474E4A03E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FD064-84E5-4DCA-88D3-EBA88C3F1331}">
      <dsp:nvSpPr>
        <dsp:cNvPr id="0" name=""/>
        <dsp:cNvSpPr/>
      </dsp:nvSpPr>
      <dsp:spPr>
        <a:xfrm>
          <a:off x="764938" y="1057007"/>
          <a:ext cx="2366985" cy="2367275"/>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Constituent Services</a:t>
          </a:r>
        </a:p>
      </dsp:txBody>
      <dsp:txXfrm>
        <a:off x="1111575" y="1403686"/>
        <a:ext cx="1673711" cy="1673917"/>
      </dsp:txXfrm>
    </dsp:sp>
    <dsp:sp modelId="{316318EE-889D-4D9A-982A-5C65BACAA1EC}">
      <dsp:nvSpPr>
        <dsp:cNvPr id="0" name=""/>
        <dsp:cNvSpPr/>
      </dsp:nvSpPr>
      <dsp:spPr>
        <a:xfrm>
          <a:off x="780339" y="2743724"/>
          <a:ext cx="2366985" cy="2367275"/>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Program Administration</a:t>
          </a:r>
        </a:p>
      </dsp:txBody>
      <dsp:txXfrm>
        <a:off x="1126976" y="3090403"/>
        <a:ext cx="1673711" cy="1673917"/>
      </dsp:txXfrm>
    </dsp:sp>
    <dsp:sp modelId="{1C16630D-B208-44D6-A693-A885ED36DB00}">
      <dsp:nvSpPr>
        <dsp:cNvPr id="0" name=""/>
        <dsp:cNvSpPr/>
      </dsp:nvSpPr>
      <dsp:spPr>
        <a:xfrm>
          <a:off x="2619728" y="2994550"/>
          <a:ext cx="2366985" cy="2367275"/>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Records  Management</a:t>
          </a:r>
        </a:p>
      </dsp:txBody>
      <dsp:txXfrm>
        <a:off x="2966365" y="3341229"/>
        <a:ext cx="1673711" cy="1673917"/>
      </dsp:txXfrm>
    </dsp:sp>
    <dsp:sp modelId="{A1E56D75-E5C2-4289-AE5E-3F53E2F84018}">
      <dsp:nvSpPr>
        <dsp:cNvPr id="0" name=""/>
        <dsp:cNvSpPr/>
      </dsp:nvSpPr>
      <dsp:spPr>
        <a:xfrm>
          <a:off x="2727205" y="990497"/>
          <a:ext cx="2366985" cy="2367275"/>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Data Integrity &amp; Analytics</a:t>
          </a:r>
        </a:p>
      </dsp:txBody>
      <dsp:txXfrm>
        <a:off x="3073842" y="1337176"/>
        <a:ext cx="1673711" cy="1673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E8FFF-C19B-46ED-9488-9003BECF5C52}">
      <dsp:nvSpPr>
        <dsp:cNvPr id="0" name=""/>
        <dsp:cNvSpPr/>
      </dsp:nvSpPr>
      <dsp:spPr>
        <a:xfrm rot="5400000">
          <a:off x="-397817" y="401544"/>
          <a:ext cx="2652116" cy="18564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Top</a:t>
          </a:r>
        </a:p>
      </dsp:txBody>
      <dsp:txXfrm rot="-5400000">
        <a:off x="1" y="931968"/>
        <a:ext cx="1856481" cy="795635"/>
      </dsp:txXfrm>
    </dsp:sp>
    <dsp:sp modelId="{8706A640-4847-445E-A2D2-B2474E4A03EC}">
      <dsp:nvSpPr>
        <dsp:cNvPr id="0" name=""/>
        <dsp:cNvSpPr/>
      </dsp:nvSpPr>
      <dsp:spPr>
        <a:xfrm rot="5400000">
          <a:off x="2498450" y="-631341"/>
          <a:ext cx="1723875" cy="302031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b="1" kern="1200" dirty="0"/>
            <a:t>Warning Band</a:t>
          </a:r>
          <a:endParaRPr lang="en-US" sz="1800" kern="1200" dirty="0"/>
        </a:p>
      </dsp:txBody>
      <dsp:txXfrm rot="-5400000">
        <a:off x="1850229" y="101033"/>
        <a:ext cx="2936165" cy="1555569"/>
      </dsp:txXfrm>
    </dsp:sp>
    <dsp:sp modelId="{92B902B7-9CD9-4A31-9CEA-34B3FF0FA63E}">
      <dsp:nvSpPr>
        <dsp:cNvPr id="0" name=""/>
        <dsp:cNvSpPr/>
      </dsp:nvSpPr>
      <dsp:spPr>
        <a:xfrm rot="5400000">
          <a:off x="-397817" y="2771173"/>
          <a:ext cx="2652116" cy="18564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Middle</a:t>
          </a:r>
        </a:p>
      </dsp:txBody>
      <dsp:txXfrm rot="-5400000">
        <a:off x="1" y="3301597"/>
        <a:ext cx="1856481" cy="795635"/>
      </dsp:txXfrm>
    </dsp:sp>
    <dsp:sp modelId="{925A0362-594E-4695-BA7F-731224F98DDB}">
      <dsp:nvSpPr>
        <dsp:cNvPr id="0" name=""/>
        <dsp:cNvSpPr/>
      </dsp:nvSpPr>
      <dsp:spPr>
        <a:xfrm rot="5400000">
          <a:off x="2504702" y="1725134"/>
          <a:ext cx="1723875" cy="302031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Pantograph</a:t>
          </a:r>
          <a:r>
            <a:rPr lang="en-US" sz="1800" kern="1200" dirty="0"/>
            <a:t> – 3 Color Iridescent Printing</a:t>
          </a:r>
        </a:p>
        <a:p>
          <a:pPr marL="342900" lvl="2" indent="-171450" algn="l" defTabSz="800100">
            <a:lnSpc>
              <a:spcPct val="90000"/>
            </a:lnSpc>
            <a:spcBef>
              <a:spcPct val="0"/>
            </a:spcBef>
            <a:spcAft>
              <a:spcPct val="15000"/>
            </a:spcAft>
            <a:buChar char="••"/>
          </a:pPr>
          <a:r>
            <a:rPr lang="en-US" sz="1800" kern="1200" dirty="0"/>
            <a:t> “Void” Feature  when copied</a:t>
          </a:r>
        </a:p>
      </dsp:txBody>
      <dsp:txXfrm rot="-5400000">
        <a:off x="1856481" y="2457509"/>
        <a:ext cx="2936165" cy="1555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D136C-0B28-482D-86B1-93B40820863E}">
      <dsp:nvSpPr>
        <dsp:cNvPr id="0" name=""/>
        <dsp:cNvSpPr/>
      </dsp:nvSpPr>
      <dsp:spPr>
        <a:xfrm rot="5400000">
          <a:off x="-417116" y="1078759"/>
          <a:ext cx="2780774" cy="19465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Bottom</a:t>
          </a:r>
        </a:p>
      </dsp:txBody>
      <dsp:txXfrm rot="-5400000">
        <a:off x="1" y="1634914"/>
        <a:ext cx="1946541" cy="834233"/>
      </dsp:txXfrm>
    </dsp:sp>
    <dsp:sp modelId="{417C4CDA-2B9E-4889-9B62-DA2F33BC53AD}">
      <dsp:nvSpPr>
        <dsp:cNvPr id="0" name=""/>
        <dsp:cNvSpPr/>
      </dsp:nvSpPr>
      <dsp:spPr>
        <a:xfrm rot="5400000">
          <a:off x="1669215" y="409568"/>
          <a:ext cx="3509936" cy="30826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US" sz="1600" b="1" kern="1200" dirty="0"/>
        </a:p>
        <a:p>
          <a:pPr marL="171450" lvl="1" indent="-171450" algn="l" defTabSz="711200">
            <a:lnSpc>
              <a:spcPct val="90000"/>
            </a:lnSpc>
            <a:spcBef>
              <a:spcPct val="0"/>
            </a:spcBef>
            <a:spcAft>
              <a:spcPct val="15000"/>
            </a:spcAft>
            <a:buChar char="••"/>
          </a:pPr>
          <a:r>
            <a:rPr lang="en-US" sz="1600" b="1" kern="1200" dirty="0"/>
            <a:t>Inventory Control Bar Code</a:t>
          </a:r>
        </a:p>
        <a:p>
          <a:pPr marL="342900" lvl="2" indent="-171450" algn="l" defTabSz="711200">
            <a:lnSpc>
              <a:spcPct val="90000"/>
            </a:lnSpc>
            <a:spcBef>
              <a:spcPct val="0"/>
            </a:spcBef>
            <a:spcAft>
              <a:spcPct val="15000"/>
            </a:spcAft>
            <a:buChar char="••"/>
          </a:pPr>
          <a:r>
            <a:rPr lang="en-US" sz="1600" kern="1200" dirty="0"/>
            <a:t>S – State Office</a:t>
          </a:r>
          <a:endParaRPr lang="en-US" sz="1600" b="1" kern="1200" dirty="0"/>
        </a:p>
        <a:p>
          <a:pPr marL="342900" lvl="2" indent="-171450" algn="l" defTabSz="711200">
            <a:lnSpc>
              <a:spcPct val="90000"/>
            </a:lnSpc>
            <a:spcBef>
              <a:spcPct val="0"/>
            </a:spcBef>
            <a:spcAft>
              <a:spcPct val="15000"/>
            </a:spcAft>
            <a:buChar char="••"/>
          </a:pPr>
          <a:r>
            <a:rPr lang="en-US" sz="1600" kern="1200" dirty="0"/>
            <a:t>C – County Office</a:t>
          </a:r>
        </a:p>
        <a:p>
          <a:pPr marL="171450" lvl="1" indent="-171450" algn="l" defTabSz="711200">
            <a:lnSpc>
              <a:spcPct val="90000"/>
            </a:lnSpc>
            <a:spcBef>
              <a:spcPct val="0"/>
            </a:spcBef>
            <a:spcAft>
              <a:spcPct val="15000"/>
            </a:spcAft>
            <a:buChar char="••"/>
          </a:pPr>
          <a:r>
            <a:rPr lang="en-US" sz="1600" b="1" u="sng" kern="1200" dirty="0"/>
            <a:t>Borrowing is Prohibited</a:t>
          </a:r>
        </a:p>
        <a:p>
          <a:pPr marL="171450" lvl="1" indent="-171450" algn="l" defTabSz="711200">
            <a:lnSpc>
              <a:spcPct val="90000"/>
            </a:lnSpc>
            <a:spcBef>
              <a:spcPct val="0"/>
            </a:spcBef>
            <a:spcAft>
              <a:spcPct val="15000"/>
            </a:spcAft>
            <a:buChar char="••"/>
          </a:pPr>
          <a:r>
            <a:rPr lang="en-US" sz="1600" b="1" kern="1200" dirty="0"/>
            <a:t>SEClipse – </a:t>
          </a:r>
          <a:r>
            <a:rPr lang="en-US" sz="1600" b="0" kern="1200" dirty="0"/>
            <a:t>Yellow Dots</a:t>
          </a:r>
        </a:p>
        <a:p>
          <a:pPr marL="171450" lvl="1" indent="-171450" algn="l" defTabSz="711200">
            <a:lnSpc>
              <a:spcPct val="90000"/>
            </a:lnSpc>
            <a:spcBef>
              <a:spcPct val="0"/>
            </a:spcBef>
            <a:spcAft>
              <a:spcPct val="15000"/>
            </a:spcAft>
            <a:buChar char="••"/>
          </a:pPr>
          <a:r>
            <a:rPr lang="en-US" sz="1600" b="1" kern="1200" dirty="0"/>
            <a:t>Thermochromatic Ink</a:t>
          </a:r>
        </a:p>
        <a:p>
          <a:pPr marL="342900" lvl="2" indent="-171450" algn="l" defTabSz="711200">
            <a:lnSpc>
              <a:spcPct val="90000"/>
            </a:lnSpc>
            <a:spcBef>
              <a:spcPct val="0"/>
            </a:spcBef>
            <a:spcAft>
              <a:spcPct val="15000"/>
            </a:spcAft>
            <a:buChar char="••"/>
          </a:pPr>
          <a:r>
            <a:rPr lang="en-US" sz="1600" b="1" kern="1200" dirty="0"/>
            <a:t>GA Logo – </a:t>
          </a:r>
          <a:r>
            <a:rPr lang="en-US" sz="1600" b="0" kern="1200" dirty="0"/>
            <a:t>Purple to Colorless</a:t>
          </a:r>
        </a:p>
        <a:p>
          <a:pPr marL="171450" lvl="1" indent="-171450" algn="l" defTabSz="711200">
            <a:lnSpc>
              <a:spcPct val="90000"/>
            </a:lnSpc>
            <a:spcBef>
              <a:spcPct val="0"/>
            </a:spcBef>
            <a:spcAft>
              <a:spcPct val="15000"/>
            </a:spcAft>
            <a:buChar char="••"/>
          </a:pPr>
          <a:r>
            <a:rPr lang="en-US" sz="1600" b="1" kern="1200" dirty="0"/>
            <a:t>Embossed State of GA Seal</a:t>
          </a:r>
        </a:p>
        <a:p>
          <a:pPr marL="342900" lvl="2" indent="-171450" algn="l" defTabSz="711200">
            <a:lnSpc>
              <a:spcPct val="90000"/>
            </a:lnSpc>
            <a:spcBef>
              <a:spcPct val="0"/>
            </a:spcBef>
            <a:spcAft>
              <a:spcPct val="15000"/>
            </a:spcAft>
            <a:buChar char="••"/>
          </a:pPr>
          <a:endParaRPr lang="en-US" sz="1600" b="0" kern="1200" dirty="0"/>
        </a:p>
      </dsp:txBody>
      <dsp:txXfrm rot="-5400000">
        <a:off x="1882854" y="346413"/>
        <a:ext cx="2932175" cy="3208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E8FFF-C19B-46ED-9488-9003BECF5C52}">
      <dsp:nvSpPr>
        <dsp:cNvPr id="0" name=""/>
        <dsp:cNvSpPr/>
      </dsp:nvSpPr>
      <dsp:spPr>
        <a:xfrm rot="5400000">
          <a:off x="-222884" y="222884"/>
          <a:ext cx="1485900" cy="104013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t>Back</a:t>
          </a:r>
        </a:p>
      </dsp:txBody>
      <dsp:txXfrm rot="-5400000">
        <a:off x="1" y="520064"/>
        <a:ext cx="1040130" cy="445770"/>
      </dsp:txXfrm>
    </dsp:sp>
    <dsp:sp modelId="{8706A640-4847-445E-A2D2-B2474E4A03EC}">
      <dsp:nvSpPr>
        <dsp:cNvPr id="0" name=""/>
        <dsp:cNvSpPr/>
      </dsp:nvSpPr>
      <dsp:spPr>
        <a:xfrm rot="5400000">
          <a:off x="3104197" y="-2064067"/>
          <a:ext cx="965835" cy="50939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Verdana" panose="020B0604030504040204" pitchFamily="34" charset="0"/>
              <a:ea typeface="Verdana" panose="020B0604030504040204" pitchFamily="34" charset="0"/>
              <a:cs typeface="Verdana" panose="020B0604030504040204" pitchFamily="34" charset="0"/>
            </a:rPr>
            <a:t>Alpha Lines</a:t>
          </a:r>
        </a:p>
        <a:p>
          <a:pPr marL="457200" lvl="2" indent="-228600" algn="l" defTabSz="1066800">
            <a:lnSpc>
              <a:spcPct val="90000"/>
            </a:lnSpc>
            <a:spcBef>
              <a:spcPct val="0"/>
            </a:spcBef>
            <a:spcAft>
              <a:spcPct val="15000"/>
            </a:spcAft>
            <a:buChar char="••"/>
          </a:pPr>
          <a:r>
            <a:rPr lang="en-US" sz="2400" kern="1200" dirty="0">
              <a:latin typeface="Verdana" panose="020B0604030504040204" pitchFamily="34" charset="0"/>
              <a:ea typeface="Verdana" panose="020B0604030504040204" pitchFamily="34" charset="0"/>
              <a:cs typeface="Verdana" panose="020B0604030504040204" pitchFamily="34" charset="0"/>
            </a:rPr>
            <a:t>Certificate of Vital Record</a:t>
          </a:r>
        </a:p>
      </dsp:txBody>
      <dsp:txXfrm rot="-5400000">
        <a:off x="1040130" y="47148"/>
        <a:ext cx="5046822" cy="871539"/>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4245" cy="466088"/>
          </a:xfrm>
          <a:prstGeom prst="rect">
            <a:avLst/>
          </a:prstGeom>
        </p:spPr>
        <p:txBody>
          <a:bodyPr vert="horz" lIns="91026" tIns="45513" rIns="91026" bIns="45513" rtlCol="0"/>
          <a:lstStyle>
            <a:lvl1pPr algn="l">
              <a:defRPr sz="1200"/>
            </a:lvl1pPr>
          </a:lstStyle>
          <a:p>
            <a:endParaRPr lang="en-US" dirty="0"/>
          </a:p>
        </p:txBody>
      </p:sp>
      <p:sp>
        <p:nvSpPr>
          <p:cNvPr id="3" name="Date Placeholder 2"/>
          <p:cNvSpPr>
            <a:spLocks noGrp="1"/>
          </p:cNvSpPr>
          <p:nvPr>
            <p:ph type="dt" sz="quarter" idx="1"/>
          </p:nvPr>
        </p:nvSpPr>
        <p:spPr>
          <a:xfrm>
            <a:off x="3980450" y="2"/>
            <a:ext cx="3044244" cy="466088"/>
          </a:xfrm>
          <a:prstGeom prst="rect">
            <a:avLst/>
          </a:prstGeom>
        </p:spPr>
        <p:txBody>
          <a:bodyPr vert="horz" lIns="91026" tIns="45513" rIns="91026" bIns="45513" rtlCol="0"/>
          <a:lstStyle>
            <a:lvl1pPr algn="r">
              <a:defRPr sz="1200"/>
            </a:lvl1pPr>
          </a:lstStyle>
          <a:p>
            <a:fld id="{02C4A93D-D55C-4573-92C6-D188E9D53D32}" type="datetimeFigureOut">
              <a:rPr lang="en-US" smtClean="0"/>
              <a:t>4/4/2018</a:t>
            </a:fld>
            <a:endParaRPr lang="en-US" dirty="0"/>
          </a:p>
        </p:txBody>
      </p:sp>
      <p:sp>
        <p:nvSpPr>
          <p:cNvPr id="4" name="Footer Placeholder 3"/>
          <p:cNvSpPr>
            <a:spLocks noGrp="1"/>
          </p:cNvSpPr>
          <p:nvPr>
            <p:ph type="ftr" sz="quarter" idx="2"/>
          </p:nvPr>
        </p:nvSpPr>
        <p:spPr>
          <a:xfrm>
            <a:off x="1" y="8844609"/>
            <a:ext cx="3044245" cy="466088"/>
          </a:xfrm>
          <a:prstGeom prst="rect">
            <a:avLst/>
          </a:prstGeom>
        </p:spPr>
        <p:txBody>
          <a:bodyPr vert="horz" lIns="91026" tIns="45513" rIns="91026" bIns="455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80450" y="8844609"/>
            <a:ext cx="3044244" cy="466088"/>
          </a:xfrm>
          <a:prstGeom prst="rect">
            <a:avLst/>
          </a:prstGeom>
        </p:spPr>
        <p:txBody>
          <a:bodyPr vert="horz" lIns="91026" tIns="45513" rIns="91026" bIns="45513" rtlCol="0" anchor="b"/>
          <a:lstStyle>
            <a:lvl1pPr algn="r">
              <a:defRPr sz="1200"/>
            </a:lvl1pPr>
          </a:lstStyle>
          <a:p>
            <a:fld id="{3F7A23DD-27D8-41A9-8085-7AFE5AFB2975}" type="slidenum">
              <a:rPr lang="en-US" smtClean="0"/>
              <a:t>‹#›</a:t>
            </a:fld>
            <a:endParaRPr lang="en-US" dirty="0"/>
          </a:p>
        </p:txBody>
      </p:sp>
    </p:spTree>
    <p:extLst>
      <p:ext uri="{BB962C8B-B14F-4D97-AF65-F5344CB8AC3E}">
        <p14:creationId xmlns:p14="http://schemas.microsoft.com/office/powerpoint/2010/main" val="3658815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357" cy="465932"/>
          </a:xfrm>
          <a:prstGeom prst="rect">
            <a:avLst/>
          </a:prstGeom>
        </p:spPr>
        <p:txBody>
          <a:bodyPr vert="horz" lIns="91599" tIns="45800" rIns="91599" bIns="45800" rtlCol="0"/>
          <a:lstStyle>
            <a:lvl1pPr algn="l">
              <a:defRPr sz="1200"/>
            </a:lvl1pPr>
          </a:lstStyle>
          <a:p>
            <a:endParaRPr lang="en-US" dirty="0"/>
          </a:p>
        </p:txBody>
      </p:sp>
      <p:sp>
        <p:nvSpPr>
          <p:cNvPr id="3" name="Date Placeholder 2"/>
          <p:cNvSpPr>
            <a:spLocks noGrp="1"/>
          </p:cNvSpPr>
          <p:nvPr>
            <p:ph type="dt" idx="1"/>
          </p:nvPr>
        </p:nvSpPr>
        <p:spPr>
          <a:xfrm>
            <a:off x="3979330" y="0"/>
            <a:ext cx="3045357" cy="465932"/>
          </a:xfrm>
          <a:prstGeom prst="rect">
            <a:avLst/>
          </a:prstGeom>
        </p:spPr>
        <p:txBody>
          <a:bodyPr vert="horz" lIns="91599" tIns="45800" rIns="91599" bIns="45800" rtlCol="0"/>
          <a:lstStyle>
            <a:lvl1pPr algn="r">
              <a:defRPr sz="1200"/>
            </a:lvl1pPr>
          </a:lstStyle>
          <a:p>
            <a:fld id="{5192B684-04C1-4CA1-AF86-C21FAE398F41}" type="datetimeFigureOut">
              <a:rPr lang="en-US" smtClean="0"/>
              <a:t>4/4/2018</a:t>
            </a:fld>
            <a:endParaRPr lang="en-US" dirty="0"/>
          </a:p>
        </p:txBody>
      </p:sp>
      <p:sp>
        <p:nvSpPr>
          <p:cNvPr id="4" name="Slide Image Placeholder 3"/>
          <p:cNvSpPr>
            <a:spLocks noGrp="1" noRot="1" noChangeAspect="1"/>
          </p:cNvSpPr>
          <p:nvPr>
            <p:ph type="sldImg" idx="2"/>
          </p:nvPr>
        </p:nvSpPr>
        <p:spPr>
          <a:xfrm>
            <a:off x="1184275" y="696913"/>
            <a:ext cx="4657725" cy="3492500"/>
          </a:xfrm>
          <a:prstGeom prst="rect">
            <a:avLst/>
          </a:prstGeom>
          <a:noFill/>
          <a:ln w="12700">
            <a:solidFill>
              <a:prstClr val="black"/>
            </a:solidFill>
          </a:ln>
        </p:spPr>
        <p:txBody>
          <a:bodyPr vert="horz" lIns="91599" tIns="45800" rIns="91599" bIns="45800" rtlCol="0" anchor="ctr"/>
          <a:lstStyle/>
          <a:p>
            <a:endParaRPr lang="en-US" dirty="0"/>
          </a:p>
        </p:txBody>
      </p:sp>
      <p:sp>
        <p:nvSpPr>
          <p:cNvPr id="5" name="Notes Placeholder 4"/>
          <p:cNvSpPr>
            <a:spLocks noGrp="1"/>
          </p:cNvSpPr>
          <p:nvPr>
            <p:ph type="body" sz="quarter" idx="3"/>
          </p:nvPr>
        </p:nvSpPr>
        <p:spPr>
          <a:xfrm>
            <a:off x="703265" y="4423968"/>
            <a:ext cx="5619747" cy="4190206"/>
          </a:xfrm>
          <a:prstGeom prst="rect">
            <a:avLst/>
          </a:prstGeom>
        </p:spPr>
        <p:txBody>
          <a:bodyPr vert="horz" lIns="91599" tIns="45800" rIns="91599" bIns="458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4754"/>
            <a:ext cx="3045357" cy="465932"/>
          </a:xfrm>
          <a:prstGeom prst="rect">
            <a:avLst/>
          </a:prstGeom>
        </p:spPr>
        <p:txBody>
          <a:bodyPr vert="horz" lIns="91599" tIns="45800" rIns="91599" bIns="458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330" y="8844754"/>
            <a:ext cx="3045357" cy="465932"/>
          </a:xfrm>
          <a:prstGeom prst="rect">
            <a:avLst/>
          </a:prstGeom>
        </p:spPr>
        <p:txBody>
          <a:bodyPr vert="horz" lIns="91599" tIns="45800" rIns="91599" bIns="45800" rtlCol="0" anchor="b"/>
          <a:lstStyle>
            <a:lvl1pPr algn="r">
              <a:defRPr sz="1200"/>
            </a:lvl1pPr>
          </a:lstStyle>
          <a:p>
            <a:fld id="{2C298132-392D-4F04-83CD-DB040128B695}" type="slidenum">
              <a:rPr lang="en-US" smtClean="0"/>
              <a:t>‹#›</a:t>
            </a:fld>
            <a:endParaRPr lang="en-US" dirty="0"/>
          </a:p>
        </p:txBody>
      </p:sp>
    </p:spTree>
    <p:extLst>
      <p:ext uri="{BB962C8B-B14F-4D97-AF65-F5344CB8AC3E}">
        <p14:creationId xmlns:p14="http://schemas.microsoft.com/office/powerpoint/2010/main" val="2423972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298132-392D-4F04-83CD-DB040128B695}" type="slidenum">
              <a:rPr lang="en-US" smtClean="0"/>
              <a:t>1</a:t>
            </a:fld>
            <a:endParaRPr lang="en-US" dirty="0"/>
          </a:p>
        </p:txBody>
      </p:sp>
    </p:spTree>
    <p:extLst>
      <p:ext uri="{BB962C8B-B14F-4D97-AF65-F5344CB8AC3E}">
        <p14:creationId xmlns:p14="http://schemas.microsoft.com/office/powerpoint/2010/main" val="1026646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362" indent="-286293">
              <a:defRPr>
                <a:solidFill>
                  <a:schemeClr val="tx1"/>
                </a:solidFill>
                <a:latin typeface="Arial" panose="020B0604020202020204" pitchFamily="34" charset="0"/>
                <a:cs typeface="Arial" panose="020B0604020202020204" pitchFamily="34" charset="0"/>
              </a:defRPr>
            </a:lvl2pPr>
            <a:lvl3pPr marL="1145172" indent="-229034">
              <a:defRPr>
                <a:solidFill>
                  <a:schemeClr val="tx1"/>
                </a:solidFill>
                <a:latin typeface="Arial" panose="020B0604020202020204" pitchFamily="34" charset="0"/>
                <a:cs typeface="Arial" panose="020B0604020202020204" pitchFamily="34" charset="0"/>
              </a:defRPr>
            </a:lvl3pPr>
            <a:lvl4pPr marL="1603240" indent="-229034">
              <a:defRPr>
                <a:solidFill>
                  <a:schemeClr val="tx1"/>
                </a:solidFill>
                <a:latin typeface="Arial" panose="020B0604020202020204" pitchFamily="34" charset="0"/>
                <a:cs typeface="Arial" panose="020B0604020202020204" pitchFamily="34" charset="0"/>
              </a:defRPr>
            </a:lvl4pPr>
            <a:lvl5pPr marL="2061309" indent="-229034">
              <a:defRPr>
                <a:solidFill>
                  <a:schemeClr val="tx1"/>
                </a:solidFill>
                <a:latin typeface="Arial" panose="020B0604020202020204" pitchFamily="34" charset="0"/>
                <a:cs typeface="Arial" panose="020B0604020202020204" pitchFamily="34" charset="0"/>
              </a:defRPr>
            </a:lvl5pPr>
            <a:lvl6pPr marL="2519378"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446"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515"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584"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A156C9-DB80-4845-8455-7C5330163AA8}" type="slidenum">
              <a:rPr lang="en-US" altLang="en-US" smtClean="0"/>
              <a:pPr/>
              <a:t>62</a:t>
            </a:fld>
            <a:endParaRPr lang="en-US" altLang="en-US" dirty="0"/>
          </a:p>
        </p:txBody>
      </p:sp>
    </p:spTree>
    <p:extLst>
      <p:ext uri="{BB962C8B-B14F-4D97-AF65-F5344CB8AC3E}">
        <p14:creationId xmlns:p14="http://schemas.microsoft.com/office/powerpoint/2010/main" val="937739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68</a:t>
            </a:fld>
            <a:endParaRPr lang="en-US" dirty="0"/>
          </a:p>
        </p:txBody>
      </p:sp>
    </p:spTree>
    <p:extLst>
      <p:ext uri="{BB962C8B-B14F-4D97-AF65-F5344CB8AC3E}">
        <p14:creationId xmlns:p14="http://schemas.microsoft.com/office/powerpoint/2010/main" val="279641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"Clarification: For a PA that will be signed at a later date after mom leaves the hospital, the unmarried parents will have the option to designate a new given name as well as surname, if they choose to by signing the PA. </a:t>
            </a:r>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69</a:t>
            </a:fld>
            <a:endParaRPr lang="en-US" dirty="0"/>
          </a:p>
        </p:txBody>
      </p:sp>
    </p:spTree>
    <p:extLst>
      <p:ext uri="{BB962C8B-B14F-4D97-AF65-F5344CB8AC3E}">
        <p14:creationId xmlns:p14="http://schemas.microsoft.com/office/powerpoint/2010/main" val="177967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298132-392D-4F04-83CD-DB040128B695}" type="slidenum">
              <a:rPr lang="en-US" smtClean="0"/>
              <a:t>4</a:t>
            </a:fld>
            <a:endParaRPr lang="en-US" dirty="0"/>
          </a:p>
        </p:txBody>
      </p:sp>
    </p:spTree>
    <p:extLst>
      <p:ext uri="{BB962C8B-B14F-4D97-AF65-F5344CB8AC3E}">
        <p14:creationId xmlns:p14="http://schemas.microsoft.com/office/powerpoint/2010/main" val="69654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19</a:t>
            </a:fld>
            <a:endParaRPr lang="en-US" dirty="0"/>
          </a:p>
        </p:txBody>
      </p:sp>
    </p:spTree>
    <p:extLst>
      <p:ext uri="{BB962C8B-B14F-4D97-AF65-F5344CB8AC3E}">
        <p14:creationId xmlns:p14="http://schemas.microsoft.com/office/powerpoint/2010/main" val="340015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20</a:t>
            </a:fld>
            <a:endParaRPr lang="en-US" dirty="0"/>
          </a:p>
        </p:txBody>
      </p:sp>
    </p:spTree>
    <p:extLst>
      <p:ext uri="{BB962C8B-B14F-4D97-AF65-F5344CB8AC3E}">
        <p14:creationId xmlns:p14="http://schemas.microsoft.com/office/powerpoint/2010/main" val="2938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Verify Presence of Watermark – verify presence of watermark</a:t>
            </a:r>
          </a:p>
          <a:p>
            <a:r>
              <a:rPr lang="en-US" dirty="0"/>
              <a:t>Void appears when document is photocopied</a:t>
            </a:r>
          </a:p>
          <a:p>
            <a:r>
              <a:rPr lang="en-US" dirty="0"/>
              <a:t>Iridescent Printing – pink middle streak</a:t>
            </a:r>
          </a:p>
          <a:p>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22</a:t>
            </a:fld>
            <a:endParaRPr lang="en-US" dirty="0"/>
          </a:p>
        </p:txBody>
      </p:sp>
    </p:spTree>
    <p:extLst>
      <p:ext uri="{BB962C8B-B14F-4D97-AF65-F5344CB8AC3E}">
        <p14:creationId xmlns:p14="http://schemas.microsoft.com/office/powerpoint/2010/main" val="427950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26</a:t>
            </a:fld>
            <a:endParaRPr lang="en-US" dirty="0"/>
          </a:p>
        </p:txBody>
      </p:sp>
    </p:spTree>
    <p:extLst>
      <p:ext uri="{BB962C8B-B14F-4D97-AF65-F5344CB8AC3E}">
        <p14:creationId xmlns:p14="http://schemas.microsoft.com/office/powerpoint/2010/main" val="165119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endParaRPr lang="en-US" altLang="en-US" dirty="0">
              <a:latin typeface="Arial" panose="020B0604020202020204" pitchFamily="34" charset="0"/>
              <a:cs typeface="Arial" panose="020B0604020202020204" pitchFamily="34"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362" indent="-286293">
              <a:defRPr>
                <a:solidFill>
                  <a:schemeClr val="tx1"/>
                </a:solidFill>
                <a:latin typeface="Arial" panose="020B0604020202020204" pitchFamily="34" charset="0"/>
                <a:cs typeface="Arial" panose="020B0604020202020204" pitchFamily="34" charset="0"/>
              </a:defRPr>
            </a:lvl2pPr>
            <a:lvl3pPr marL="1145172" indent="-229034">
              <a:defRPr>
                <a:solidFill>
                  <a:schemeClr val="tx1"/>
                </a:solidFill>
                <a:latin typeface="Arial" panose="020B0604020202020204" pitchFamily="34" charset="0"/>
                <a:cs typeface="Arial" panose="020B0604020202020204" pitchFamily="34" charset="0"/>
              </a:defRPr>
            </a:lvl3pPr>
            <a:lvl4pPr marL="1603240" indent="-229034">
              <a:defRPr>
                <a:solidFill>
                  <a:schemeClr val="tx1"/>
                </a:solidFill>
                <a:latin typeface="Arial" panose="020B0604020202020204" pitchFamily="34" charset="0"/>
                <a:cs typeface="Arial" panose="020B0604020202020204" pitchFamily="34" charset="0"/>
              </a:defRPr>
            </a:lvl4pPr>
            <a:lvl5pPr marL="2061309" indent="-229034">
              <a:defRPr>
                <a:solidFill>
                  <a:schemeClr val="tx1"/>
                </a:solidFill>
                <a:latin typeface="Arial" panose="020B0604020202020204" pitchFamily="34" charset="0"/>
                <a:cs typeface="Arial" panose="020B0604020202020204" pitchFamily="34" charset="0"/>
              </a:defRPr>
            </a:lvl5pPr>
            <a:lvl6pPr marL="2519378"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446"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515"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584"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BABD62-C1FC-47CC-B7D5-9FA8A6C547B5}" type="slidenum">
              <a:rPr lang="en-US" altLang="en-US" smtClean="0"/>
              <a:pPr/>
              <a:t>53</a:t>
            </a:fld>
            <a:endParaRPr lang="en-US" altLang="en-US" dirty="0"/>
          </a:p>
        </p:txBody>
      </p:sp>
    </p:spTree>
    <p:extLst>
      <p:ext uri="{BB962C8B-B14F-4D97-AF65-F5344CB8AC3E}">
        <p14:creationId xmlns:p14="http://schemas.microsoft.com/office/powerpoint/2010/main" val="423437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362" indent="-286293">
              <a:defRPr>
                <a:solidFill>
                  <a:schemeClr val="tx1"/>
                </a:solidFill>
                <a:latin typeface="Arial" panose="020B0604020202020204" pitchFamily="34" charset="0"/>
                <a:cs typeface="Arial" panose="020B0604020202020204" pitchFamily="34" charset="0"/>
              </a:defRPr>
            </a:lvl2pPr>
            <a:lvl3pPr marL="1145172" indent="-229034">
              <a:defRPr>
                <a:solidFill>
                  <a:schemeClr val="tx1"/>
                </a:solidFill>
                <a:latin typeface="Arial" panose="020B0604020202020204" pitchFamily="34" charset="0"/>
                <a:cs typeface="Arial" panose="020B0604020202020204" pitchFamily="34" charset="0"/>
              </a:defRPr>
            </a:lvl3pPr>
            <a:lvl4pPr marL="1603240" indent="-229034">
              <a:defRPr>
                <a:solidFill>
                  <a:schemeClr val="tx1"/>
                </a:solidFill>
                <a:latin typeface="Arial" panose="020B0604020202020204" pitchFamily="34" charset="0"/>
                <a:cs typeface="Arial" panose="020B0604020202020204" pitchFamily="34" charset="0"/>
              </a:defRPr>
            </a:lvl4pPr>
            <a:lvl5pPr marL="2061309" indent="-229034">
              <a:defRPr>
                <a:solidFill>
                  <a:schemeClr val="tx1"/>
                </a:solidFill>
                <a:latin typeface="Arial" panose="020B0604020202020204" pitchFamily="34" charset="0"/>
                <a:cs typeface="Arial" panose="020B0604020202020204" pitchFamily="34" charset="0"/>
              </a:defRPr>
            </a:lvl5pPr>
            <a:lvl6pPr marL="2519378"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446"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515"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584"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A156C9-DB80-4845-8455-7C5330163AA8}" type="slidenum">
              <a:rPr lang="en-US" altLang="en-US" smtClean="0"/>
              <a:pPr/>
              <a:t>56</a:t>
            </a:fld>
            <a:endParaRPr lang="en-US" altLang="en-US" dirty="0"/>
          </a:p>
        </p:txBody>
      </p:sp>
    </p:spTree>
    <p:extLst>
      <p:ext uri="{BB962C8B-B14F-4D97-AF65-F5344CB8AC3E}">
        <p14:creationId xmlns:p14="http://schemas.microsoft.com/office/powerpoint/2010/main" val="322937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362" indent="-286293">
              <a:defRPr>
                <a:solidFill>
                  <a:schemeClr val="tx1"/>
                </a:solidFill>
                <a:latin typeface="Arial" panose="020B0604020202020204" pitchFamily="34" charset="0"/>
                <a:cs typeface="Arial" panose="020B0604020202020204" pitchFamily="34" charset="0"/>
              </a:defRPr>
            </a:lvl2pPr>
            <a:lvl3pPr marL="1145172" indent="-229034">
              <a:defRPr>
                <a:solidFill>
                  <a:schemeClr val="tx1"/>
                </a:solidFill>
                <a:latin typeface="Arial" panose="020B0604020202020204" pitchFamily="34" charset="0"/>
                <a:cs typeface="Arial" panose="020B0604020202020204" pitchFamily="34" charset="0"/>
              </a:defRPr>
            </a:lvl3pPr>
            <a:lvl4pPr marL="1603240" indent="-229034">
              <a:defRPr>
                <a:solidFill>
                  <a:schemeClr val="tx1"/>
                </a:solidFill>
                <a:latin typeface="Arial" panose="020B0604020202020204" pitchFamily="34" charset="0"/>
                <a:cs typeface="Arial" panose="020B0604020202020204" pitchFamily="34" charset="0"/>
              </a:defRPr>
            </a:lvl4pPr>
            <a:lvl5pPr marL="2061309" indent="-229034">
              <a:defRPr>
                <a:solidFill>
                  <a:schemeClr val="tx1"/>
                </a:solidFill>
                <a:latin typeface="Arial" panose="020B0604020202020204" pitchFamily="34" charset="0"/>
                <a:cs typeface="Arial" panose="020B0604020202020204" pitchFamily="34" charset="0"/>
              </a:defRPr>
            </a:lvl5pPr>
            <a:lvl6pPr marL="2519378"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7446"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5515"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3584" indent="-2290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8BA8B6-7918-4680-A5E5-57AAE56495E3}" type="slidenum">
              <a:rPr lang="en-US" altLang="en-US" smtClean="0"/>
              <a:pPr/>
              <a:t>57</a:t>
            </a:fld>
            <a:endParaRPr lang="en-US" altLang="en-US" dirty="0"/>
          </a:p>
        </p:txBody>
      </p:sp>
    </p:spTree>
    <p:extLst>
      <p:ext uri="{BB962C8B-B14F-4D97-AF65-F5344CB8AC3E}">
        <p14:creationId xmlns:p14="http://schemas.microsoft.com/office/powerpoint/2010/main" val="745914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cstate="print"/>
          <a:srcRect/>
          <a:stretch>
            <a:fillRect/>
          </a:stretch>
        </p:blipFill>
        <p:spPr bwMode="auto">
          <a:xfrm>
            <a:off x="0" y="-114300"/>
            <a:ext cx="9144000" cy="7105650"/>
          </a:xfrm>
          <a:prstGeom prst="rect">
            <a:avLst/>
          </a:prstGeom>
          <a:noFill/>
          <a:ln w="9525">
            <a:noFill/>
            <a:miter lim="800000"/>
            <a:headEnd/>
            <a:tailEnd/>
          </a:ln>
        </p:spPr>
      </p:pic>
      <p:sp>
        <p:nvSpPr>
          <p:cNvPr id="2" name="Title 1"/>
          <p:cNvSpPr>
            <a:spLocks noGrp="1"/>
          </p:cNvSpPr>
          <p:nvPr>
            <p:ph type="ctrTitle"/>
          </p:nvPr>
        </p:nvSpPr>
        <p:spPr>
          <a:xfrm>
            <a:off x="0" y="1517903"/>
            <a:ext cx="9144000" cy="1901952"/>
          </a:xfrm>
        </p:spPr>
        <p:txBody>
          <a:bodyPr>
            <a:normAutofit/>
          </a:bodyPr>
          <a:lstStyle>
            <a:lvl1pPr>
              <a:defRPr sz="2800" b="1">
                <a:solidFill>
                  <a:schemeClr val="tx1">
                    <a:lumMod val="65000"/>
                    <a:lumOff val="35000"/>
                  </a:schemeClr>
                </a:solidFill>
                <a:latin typeface="+mj-lt"/>
              </a:defRPr>
            </a:lvl1pPr>
          </a:lstStyle>
          <a:p>
            <a:r>
              <a:rPr lang="en-US" dirty="0"/>
              <a:t>Click to edit Master title style</a:t>
            </a:r>
          </a:p>
        </p:txBody>
      </p:sp>
      <p:sp>
        <p:nvSpPr>
          <p:cNvPr id="8" name="Rectangle 90"/>
          <p:cNvSpPr>
            <a:spLocks noChangeArrowheads="1"/>
          </p:cNvSpPr>
          <p:nvPr userDrawn="1"/>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58BCB3B-8959-4081-B286-DB6F221BDDBC}" type="datetime1">
              <a:rPr lang="en-US" smtClean="0"/>
              <a:t>4/4/2018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BFFE064-B9C7-40F3-97C0-4CBE82EBB931}" type="datetime1">
              <a:rPr lang="en-US" smtClean="0"/>
              <a:t>4/4/2018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AF4FE-A33F-40DE-AB6D-1B0D0F9A6526}" type="datetime1">
              <a:rPr lang="en-US" smtClean="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8541EE-DB3D-4F29-A339-24D3D0163825}" type="slidenum">
              <a:rPr lang="en-US" smtClean="0"/>
              <a:t>‹#›</a:t>
            </a:fld>
            <a:endParaRPr lang="en-US" dirty="0"/>
          </a:p>
        </p:txBody>
      </p:sp>
    </p:spTree>
    <p:extLst>
      <p:ext uri="{BB962C8B-B14F-4D97-AF65-F5344CB8AC3E}">
        <p14:creationId xmlns:p14="http://schemas.microsoft.com/office/powerpoint/2010/main" val="1295087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3350"/>
            <a:ext cx="9144000" cy="71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7A8D3B64-7C77-4942-892A-57EC96C53005}" type="datetime1">
              <a:rPr lang="en-US" smtClean="0"/>
              <a:t>4/4/2018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BFE0433-B60C-4FEA-8168-CDB1AE906A36}" type="slidenum">
              <a:rPr lang="en-US"/>
              <a:pPr>
                <a:defRPr/>
              </a:pPr>
              <a:t>‹#›</a:t>
            </a:fld>
            <a:endParaRPr lang="en-US" dirty="0"/>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advClick="0" advTm="13321">
        <p15:prstTrans prst="curtains"/>
      </p:transition>
    </mc:Choice>
    <mc:Fallback xmlns="">
      <p:transition spd="slow" advClick="0" advTm="13321">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0DE5AC1-21CB-45EB-A467-3EB01B040E79}" type="datetime1">
              <a:rPr lang="en-US" smtClean="0"/>
              <a:t>4/4/2018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7417B440-3796-49D0-83A5-B45019BF5418}" type="datetime1">
              <a:rPr lang="en-US" smtClean="0"/>
              <a:t>4/4/2018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0D8AD3FD-B5A6-4997-907C-5FE25811A574}" type="datetime1">
              <a:rPr lang="en-US" smtClean="0"/>
              <a:t>4/4/2018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dirty="0"/>
          </a:p>
        </p:txBody>
      </p:sp>
    </p:spTree>
    <p:extLst>
      <p:ext uri="{BB962C8B-B14F-4D97-AF65-F5344CB8AC3E}">
        <p14:creationId xmlns:p14="http://schemas.microsoft.com/office/powerpoint/2010/main" val="302674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9492A826-EDE5-4F97-B60A-109A62B730B3}" type="datetime1">
              <a:rPr lang="en-US" smtClean="0"/>
              <a:t>4/4/2018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8198597-C9FE-43FC-9CE6-76C99C1C2BF0}" type="datetime1">
              <a:rPr lang="en-US" smtClean="0"/>
              <a:t>4/4/2018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E549CA0-E526-4722-BA56-8D9A66E11670}" type="datetime1">
              <a:rPr lang="en-US" smtClean="0"/>
              <a:t>4/4/2018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C35CCD1-41D9-45E2-A7D2-3A1B8A4EEBEE}" type="datetime1">
              <a:rPr lang="en-US" smtClean="0"/>
              <a:t>4/4/2018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292E863-6807-4CC4-BB28-27D20266D75D}" type="datetime1">
              <a:rPr lang="en-US" smtClean="0"/>
              <a:t>4/4/2018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10C2CB-D456-47EA-B630-1486E0DB53C9}" type="datetime1">
              <a:rPr lang="en-US" smtClean="0"/>
              <a:t>4/4/2018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dirty="0"/>
          </a:p>
        </p:txBody>
      </p:sp>
      <p:pic>
        <p:nvPicPr>
          <p:cNvPr id="7" name="Picture 4" descr="DPH_PPT2.jpg"/>
          <p:cNvPicPr>
            <a:picLocks noChangeAspect="1"/>
          </p:cNvPicPr>
          <p:nvPr/>
        </p:nvPicPr>
        <p:blipFill>
          <a:blip r:embed="rId15"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24" r:id="rId4"/>
    <p:sldLayoutId id="2147483817" r:id="rId5"/>
    <p:sldLayoutId id="2147483818" r:id="rId6"/>
    <p:sldLayoutId id="2147483819" r:id="rId7"/>
    <p:sldLayoutId id="2147483820" r:id="rId8"/>
    <p:sldLayoutId id="2147483821" r:id="rId9"/>
    <p:sldLayoutId id="2147483822" r:id="rId10"/>
    <p:sldLayoutId id="2147483823" r:id="rId11"/>
    <p:sldLayoutId id="2147483826" r:id="rId12"/>
    <p:sldLayoutId id="2147483829" r:id="rId13"/>
  </p:sldLayoutIdLst>
  <p:hf hdr="0" ftr="0" dt="0"/>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mailto:DPH-VRDEATH.CORRECTION@DPH.GA.GOV"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mailto:Cheryl.desbordes@dph.ga.gov" TargetMode="External"/><Relationship Id="rId2" Type="http://schemas.openxmlformats.org/officeDocument/2006/relationships/hyperlink" Target="mailto:Justin.Davis@dph.ga.gov" TargetMode="External"/><Relationship Id="rId1" Type="http://schemas.openxmlformats.org/officeDocument/2006/relationships/slideLayout" Target="../slideLayouts/slideLayout6.xml"/><Relationship Id="rId6" Type="http://schemas.openxmlformats.org/officeDocument/2006/relationships/image" Target="../media/image24.emf"/><Relationship Id="rId5" Type="http://schemas.openxmlformats.org/officeDocument/2006/relationships/hyperlink" Target="mailto:Kamilah.Traylor@dph.ga.gov" TargetMode="External"/><Relationship Id="rId4" Type="http://schemas.openxmlformats.org/officeDocument/2006/relationships/hyperlink" Target="mailto:Mannett.Foster@dph.ga.gov"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hyperlink" Target="mailto:crystal.myers@dph.ga.gov"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371600" y="2210938"/>
            <a:ext cx="6697014" cy="2780162"/>
          </a:xfrm>
          <a:prstGeom prst="rect">
            <a:avLst/>
          </a:prstGeom>
        </p:spPr>
        <p:txBody>
          <a:bodyPr vert="horz" lIns="91440" tIns="45720" rIns="91440" bIns="45720" rtlCol="0" anchor="ctr">
            <a:normAutofit fontScale="97500"/>
          </a:bodyPr>
          <a:lst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a:lstStyle>
          <a:p>
            <a:endParaRPr lang="en-US" sz="3200" b="1" i="1" dirty="0">
              <a:latin typeface="+mn-lt"/>
            </a:endParaRPr>
          </a:p>
          <a:p>
            <a:endParaRPr lang="en-US" sz="3200" b="1" i="1" dirty="0">
              <a:latin typeface="+mn-lt"/>
            </a:endParaRPr>
          </a:p>
          <a:p>
            <a:r>
              <a:rPr lang="en-US" sz="3200" b="1" i="1" dirty="0">
                <a:latin typeface="+mn-lt"/>
              </a:rPr>
              <a:t>STATE OFFICE OF VITAL RECORDS </a:t>
            </a:r>
          </a:p>
          <a:p>
            <a:endParaRPr lang="en-US" sz="3200" b="1" i="1" dirty="0">
              <a:latin typeface="+mn-lt"/>
            </a:endParaRPr>
          </a:p>
          <a:p>
            <a:r>
              <a:rPr lang="en-US" sz="3200" b="1" i="1" dirty="0">
                <a:latin typeface="+mn-lt"/>
              </a:rPr>
              <a:t>NEW REGISTRAR ORIENTATION</a:t>
            </a:r>
          </a:p>
          <a:p>
            <a:endParaRPr lang="en-US" sz="3200" b="1" i="1" dirty="0">
              <a:latin typeface="+mn-lt"/>
            </a:endParaRPr>
          </a:p>
          <a:p>
            <a:endParaRPr lang="en-US" sz="3200" b="1" i="1" dirty="0">
              <a:latin typeface="Bookman Old Style" panose="02050604050505020204" pitchFamily="18" charset="0"/>
            </a:endParaRPr>
          </a:p>
        </p:txBody>
      </p:sp>
      <p:sp>
        <p:nvSpPr>
          <p:cNvPr id="2" name="Slide Number Placeholder 1"/>
          <p:cNvSpPr>
            <a:spLocks noGrp="1"/>
          </p:cNvSpPr>
          <p:nvPr>
            <p:ph type="sldNum" sz="quarter" idx="12"/>
          </p:nvPr>
        </p:nvSpPr>
        <p:spPr/>
        <p:txBody>
          <a:bodyPr/>
          <a:lstStyle/>
          <a:p>
            <a:pPr>
              <a:defRPr/>
            </a:pPr>
            <a:fld id="{2BFE0433-B60C-4FEA-8168-CDB1AE906A36}" type="slidenum">
              <a:rPr lang="en-US" smtClean="0"/>
              <a:pPr>
                <a:defRPr/>
              </a:pPr>
              <a:t>1</a:t>
            </a:fld>
            <a:endParaRPr lang="en-US" dirty="0"/>
          </a:p>
        </p:txBody>
      </p:sp>
    </p:spTree>
    <p:extLst>
      <p:ext uri="{BB962C8B-B14F-4D97-AF65-F5344CB8AC3E}">
        <p14:creationId xmlns:p14="http://schemas.microsoft.com/office/powerpoint/2010/main" val="2977638869"/>
      </p:ext>
    </p:extLst>
  </p:cSld>
  <p:clrMapOvr>
    <a:masterClrMapping/>
  </p:clrMapOvr>
  <mc:AlternateContent xmlns:mc="http://schemas.openxmlformats.org/markup-compatibility/2006">
    <mc:Choice xmlns:p14="http://schemas.microsoft.com/office/powerpoint/2010/main" Requires="p14">
      <p:transition p14:dur="0" advClick="0" advTm="13321"/>
    </mc:Choice>
    <mc:Fallback>
      <p:transition advClick="0" advTm="133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Autofit/>
          </a:bodyPr>
          <a:lstStyle/>
          <a:p>
            <a:pPr algn="ctr"/>
            <a:r>
              <a:rPr lang="en-US" sz="3600" b="1" dirty="0">
                <a:latin typeface="+mn-lt"/>
              </a:rPr>
              <a:t>Who can obtain a GA Birth Certificate?</a:t>
            </a:r>
          </a:p>
        </p:txBody>
      </p:sp>
      <p:sp>
        <p:nvSpPr>
          <p:cNvPr id="3" name="Content Placeholder 2"/>
          <p:cNvSpPr>
            <a:spLocks noGrp="1"/>
          </p:cNvSpPr>
          <p:nvPr>
            <p:ph idx="1"/>
          </p:nvPr>
        </p:nvSpPr>
        <p:spPr>
          <a:xfrm>
            <a:off x="342900" y="1600200"/>
            <a:ext cx="8610600" cy="4800600"/>
          </a:xfrm>
        </p:spPr>
        <p:txBody>
          <a:bodyPr>
            <a:normAutofit/>
          </a:bodyPr>
          <a:lstStyle/>
          <a:p>
            <a:r>
              <a:rPr lang="en-US" sz="2400" dirty="0"/>
              <a:t>511-3-33 Disclosure of Records:</a:t>
            </a:r>
          </a:p>
          <a:p>
            <a:pPr lvl="1"/>
            <a:r>
              <a:rPr lang="en-US" sz="2400" dirty="0"/>
              <a:t>The registrant; or</a:t>
            </a:r>
          </a:p>
          <a:p>
            <a:pPr lvl="1"/>
            <a:r>
              <a:rPr lang="en-US" sz="2400" dirty="0"/>
              <a:t>Either parent of the registrant listed on the certificate; or</a:t>
            </a:r>
          </a:p>
          <a:p>
            <a:pPr lvl="1"/>
            <a:r>
              <a:rPr lang="en-US" sz="2400" dirty="0"/>
              <a:t>Registrant’s legal guardian; or</a:t>
            </a:r>
          </a:p>
          <a:p>
            <a:pPr lvl="1"/>
            <a:r>
              <a:rPr lang="en-US" sz="2400" dirty="0"/>
              <a:t>Grandparent of the registrant; or</a:t>
            </a:r>
          </a:p>
          <a:p>
            <a:pPr lvl="1"/>
            <a:r>
              <a:rPr lang="en-US" sz="2400" dirty="0"/>
              <a:t>Adult brother/sister of the registrant; or</a:t>
            </a:r>
          </a:p>
          <a:p>
            <a:pPr lvl="1"/>
            <a:r>
              <a:rPr lang="en-US" sz="2400" dirty="0"/>
              <a:t>Adult child of the registrant; or</a:t>
            </a:r>
          </a:p>
          <a:p>
            <a:pPr lvl="1"/>
            <a:r>
              <a:rPr lang="en-US" sz="2400" dirty="0"/>
              <a:t>Spouse of the Registrant; or</a:t>
            </a:r>
          </a:p>
          <a:p>
            <a:pPr lvl="1"/>
            <a:r>
              <a:rPr lang="en-US" sz="2400" dirty="0"/>
              <a:t>Their legal representative</a:t>
            </a:r>
          </a:p>
          <a:p>
            <a:pPr lvl="1"/>
            <a:endParaRPr lang="en-US" dirty="0"/>
          </a:p>
        </p:txBody>
      </p:sp>
      <p:sp>
        <p:nvSpPr>
          <p:cNvPr id="4" name="Slide Number Placeholder 3"/>
          <p:cNvSpPr>
            <a:spLocks noGrp="1"/>
          </p:cNvSpPr>
          <p:nvPr>
            <p:ph type="sldNum" sz="quarter" idx="12"/>
          </p:nvPr>
        </p:nvSpPr>
        <p:spPr/>
        <p:txBody>
          <a:bodyPr/>
          <a:lstStyle/>
          <a:p>
            <a:fld id="{608541EE-DB3D-4F29-A339-24D3D0163825}" type="slidenum">
              <a:rPr lang="en-US" smtClean="0"/>
              <a:t>10</a:t>
            </a:fld>
            <a:endParaRPr lang="en-US" dirty="0"/>
          </a:p>
        </p:txBody>
      </p:sp>
    </p:spTree>
    <p:extLst>
      <p:ext uri="{BB962C8B-B14F-4D97-AF65-F5344CB8AC3E}">
        <p14:creationId xmlns:p14="http://schemas.microsoft.com/office/powerpoint/2010/main" val="162015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28700"/>
          </a:xfrm>
        </p:spPr>
        <p:txBody>
          <a:bodyPr>
            <a:normAutofit/>
          </a:bodyPr>
          <a:lstStyle/>
          <a:p>
            <a:pPr algn="ctr"/>
            <a:r>
              <a:rPr lang="en-US" sz="3600" b="1" dirty="0">
                <a:latin typeface="Segoe UI" panose="020B0502040204020203" pitchFamily="34" charset="0"/>
                <a:ea typeface="Segoe UI" panose="020B0502040204020203" pitchFamily="34" charset="0"/>
                <a:cs typeface="Segoe UI" panose="020B0502040204020203" pitchFamily="34" charset="0"/>
              </a:rPr>
              <a:t>Birth/Death Certificate Issuance</a:t>
            </a:r>
          </a:p>
        </p:txBody>
      </p:sp>
      <p:sp>
        <p:nvSpPr>
          <p:cNvPr id="3" name="Content Placeholder 2"/>
          <p:cNvSpPr>
            <a:spLocks noGrp="1"/>
          </p:cNvSpPr>
          <p:nvPr>
            <p:ph idx="1"/>
          </p:nvPr>
        </p:nvSpPr>
        <p:spPr>
          <a:xfrm>
            <a:off x="647700" y="1181100"/>
            <a:ext cx="8317924" cy="4838700"/>
          </a:xfrm>
        </p:spPr>
        <p:txBody>
          <a:bodyPr>
            <a:normAutofit fontScale="25000" lnSpcReduction="20000"/>
          </a:bodyPr>
          <a:lstStyle/>
          <a:p>
            <a:pPr marL="514350" indent="-514350">
              <a:buAutoNum type="arabicPeriod"/>
            </a:pPr>
            <a:r>
              <a:rPr lang="en-US" sz="8000" dirty="0"/>
              <a:t>Verify that the person was born or died in Georgia</a:t>
            </a:r>
          </a:p>
          <a:p>
            <a:pPr marL="0" indent="0">
              <a:buNone/>
            </a:pPr>
            <a:endParaRPr lang="en-US" sz="8000" dirty="0"/>
          </a:p>
          <a:p>
            <a:pPr marL="0" indent="0">
              <a:buNone/>
            </a:pPr>
            <a:r>
              <a:rPr lang="en-US" sz="8000" dirty="0"/>
              <a:t>2.     Requestor must provide:</a:t>
            </a:r>
          </a:p>
          <a:p>
            <a:pPr lvl="2"/>
            <a:r>
              <a:rPr lang="en-US" sz="7600" dirty="0"/>
              <a:t>Identification: Must have a valid ID (Review ID if walk-in customer, copy of  ID if mail-in request)</a:t>
            </a:r>
          </a:p>
          <a:p>
            <a:pPr lvl="2"/>
            <a:r>
              <a:rPr lang="en-US" sz="7600" dirty="0"/>
              <a:t>Relationship: Verify the relationship of the requestor to the person named on the certificate 			                          </a:t>
            </a:r>
          </a:p>
          <a:p>
            <a:pPr lvl="2"/>
            <a:r>
              <a:rPr lang="en-US" sz="7600" dirty="0"/>
              <a:t>Cost: $25.00 to search for record ($5.00 for additional copies, if purchased during same transaction)</a:t>
            </a:r>
          </a:p>
          <a:p>
            <a:pPr lvl="1"/>
            <a:endParaRPr lang="en-US" sz="8000" dirty="0"/>
          </a:p>
          <a:p>
            <a:pPr marL="385763" indent="-385763">
              <a:buAutoNum type="arabicPeriod" startAt="3"/>
            </a:pPr>
            <a:r>
              <a:rPr lang="en-US" sz="8000" dirty="0"/>
              <a:t>To process a birth or death request:</a:t>
            </a:r>
          </a:p>
          <a:p>
            <a:pPr lvl="2"/>
            <a:r>
              <a:rPr lang="en-US" sz="7200" dirty="0"/>
              <a:t>Log into the GAVERS System</a:t>
            </a:r>
          </a:p>
          <a:p>
            <a:pPr lvl="2"/>
            <a:r>
              <a:rPr lang="en-US" sz="7200" dirty="0"/>
              <a:t>Complete the required information</a:t>
            </a:r>
          </a:p>
          <a:p>
            <a:pPr lvl="2"/>
            <a:r>
              <a:rPr lang="en-US" sz="7200" dirty="0"/>
              <a:t>Print the number of requested copies </a:t>
            </a:r>
          </a:p>
          <a:p>
            <a:pPr lvl="2"/>
            <a:r>
              <a:rPr lang="en-US" sz="7200" dirty="0"/>
              <a:t>Birth certificate request – scan the barcode  number on the  	   security paper</a:t>
            </a:r>
            <a:r>
              <a:rPr lang="en-US" sz="7200" b="1" dirty="0"/>
              <a:t>    </a:t>
            </a:r>
          </a:p>
          <a:p>
            <a:pPr marL="0" indent="0">
              <a:buNone/>
            </a:pPr>
            <a:r>
              <a:rPr lang="en-US" sz="7200" dirty="0">
                <a:latin typeface="Bookman Old Style" panose="02050604050505020204" pitchFamily="18" charset="0"/>
              </a:rPr>
              <a:t>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608541EE-DB3D-4F29-A339-24D3D0163825}" type="slidenum">
              <a:rPr lang="en-US" smtClean="0"/>
              <a:t>11</a:t>
            </a:fld>
            <a:endParaRPr lang="en-US" dirty="0"/>
          </a:p>
        </p:txBody>
      </p:sp>
    </p:spTree>
    <p:extLst>
      <p:ext uri="{BB962C8B-B14F-4D97-AF65-F5344CB8AC3E}">
        <p14:creationId xmlns:p14="http://schemas.microsoft.com/office/powerpoint/2010/main" val="250137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mn-lt"/>
              </a:rPr>
              <a:t>Georgia Death Certificate Issuance</a:t>
            </a:r>
          </a:p>
        </p:txBody>
      </p:sp>
      <p:sp>
        <p:nvSpPr>
          <p:cNvPr id="3" name="Content Placeholder 2"/>
          <p:cNvSpPr>
            <a:spLocks noGrp="1"/>
          </p:cNvSpPr>
          <p:nvPr>
            <p:ph idx="1"/>
          </p:nvPr>
        </p:nvSpPr>
        <p:spPr/>
        <p:txBody>
          <a:bodyPr>
            <a:noAutofit/>
          </a:bodyPr>
          <a:lstStyle/>
          <a:p>
            <a:r>
              <a:rPr lang="en-US" sz="2800" dirty="0"/>
              <a:t>Death certificates </a:t>
            </a:r>
            <a:r>
              <a:rPr lang="en-US" sz="2800" b="1" u="sng" dirty="0">
                <a:solidFill>
                  <a:srgbClr val="FF0000"/>
                </a:solidFill>
              </a:rPr>
              <a:t>with cause of death </a:t>
            </a:r>
            <a:r>
              <a:rPr lang="en-US" sz="2800" dirty="0"/>
              <a:t>can be issued to:</a:t>
            </a:r>
          </a:p>
          <a:p>
            <a:pPr lvl="1">
              <a:buFont typeface="Arial" panose="020B0604020202020204" pitchFamily="34" charset="0"/>
              <a:buChar char="•"/>
            </a:pPr>
            <a:r>
              <a:rPr lang="en-US" sz="2400" dirty="0"/>
              <a:t>The spouse, children, parents, or other next of kin of the decedent or their respective legal representative; or</a:t>
            </a:r>
          </a:p>
          <a:p>
            <a:pPr lvl="1">
              <a:buFont typeface="Arial" panose="020B0604020202020204" pitchFamily="34" charset="0"/>
              <a:buChar char="•"/>
            </a:pPr>
            <a:r>
              <a:rPr lang="en-US" sz="2400" dirty="0"/>
              <a:t>When need for disclosure of the cause of death is necessary to establish a legal right or claim has been demonstrated; or</a:t>
            </a:r>
          </a:p>
          <a:p>
            <a:pPr lvl="1">
              <a:buFont typeface="Arial" panose="020B0604020202020204" pitchFamily="34" charset="0"/>
              <a:buChar char="•"/>
            </a:pPr>
            <a:r>
              <a:rPr lang="en-US" sz="2400" dirty="0"/>
              <a:t>Upon receipt of an order from a court of competent jurisdiction ordering such release.</a:t>
            </a:r>
          </a:p>
        </p:txBody>
      </p:sp>
      <p:sp>
        <p:nvSpPr>
          <p:cNvPr id="4" name="Slide Number Placeholder 3"/>
          <p:cNvSpPr>
            <a:spLocks noGrp="1"/>
          </p:cNvSpPr>
          <p:nvPr>
            <p:ph type="sldNum" sz="quarter" idx="12"/>
          </p:nvPr>
        </p:nvSpPr>
        <p:spPr/>
        <p:txBody>
          <a:bodyPr/>
          <a:lstStyle/>
          <a:p>
            <a:fld id="{608541EE-DB3D-4F29-A339-24D3D0163825}" type="slidenum">
              <a:rPr lang="en-US" smtClean="0"/>
              <a:t>12</a:t>
            </a:fld>
            <a:endParaRPr lang="en-US" dirty="0"/>
          </a:p>
        </p:txBody>
      </p:sp>
    </p:spTree>
    <p:extLst>
      <p:ext uri="{BB962C8B-B14F-4D97-AF65-F5344CB8AC3E}">
        <p14:creationId xmlns:p14="http://schemas.microsoft.com/office/powerpoint/2010/main" val="12621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14300"/>
            <a:ext cx="8839200" cy="1028700"/>
          </a:xfrm>
        </p:spPr>
        <p:txBody>
          <a:bodyPr>
            <a:noAutofit/>
          </a:bodyPr>
          <a:lstStyle/>
          <a:p>
            <a:pPr algn="ctr"/>
            <a:r>
              <a:rPr lang="en-US" sz="3600" b="1" dirty="0">
                <a:latin typeface="Bookman Old Style" panose="02050604050505020204" pitchFamily="18" charset="0"/>
              </a:rPr>
              <a:t/>
            </a:r>
            <a:br>
              <a:rPr lang="en-US" sz="3600" b="1" dirty="0">
                <a:latin typeface="Bookman Old Style" panose="02050604050505020204" pitchFamily="18" charset="0"/>
              </a:rPr>
            </a:br>
            <a:r>
              <a:rPr lang="en-US" sz="3600" b="1" dirty="0">
                <a:latin typeface="+mn-lt"/>
              </a:rPr>
              <a:t>Acceptable Photo Identification</a:t>
            </a:r>
            <a:br>
              <a:rPr lang="en-US" sz="3600" b="1" dirty="0">
                <a:latin typeface="+mn-lt"/>
              </a:rPr>
            </a:br>
            <a:endParaRPr lang="en-US" sz="3600" b="1" dirty="0">
              <a:latin typeface="+mn-lt"/>
            </a:endParaRPr>
          </a:p>
        </p:txBody>
      </p:sp>
      <p:sp>
        <p:nvSpPr>
          <p:cNvPr id="3" name="Content Placeholder 2"/>
          <p:cNvSpPr>
            <a:spLocks noGrp="1"/>
          </p:cNvSpPr>
          <p:nvPr>
            <p:ph idx="1"/>
          </p:nvPr>
        </p:nvSpPr>
        <p:spPr>
          <a:xfrm>
            <a:off x="723900" y="5600700"/>
            <a:ext cx="7886700" cy="914400"/>
          </a:xfrm>
        </p:spPr>
        <p:txBody>
          <a:bodyPr>
            <a:normAutofit fontScale="25000" lnSpcReduction="20000"/>
          </a:bodyPr>
          <a:lstStyle/>
          <a:p>
            <a:pPr marL="0" indent="0" algn="ctr">
              <a:buNone/>
            </a:pPr>
            <a:endParaRPr lang="en-US" sz="3800" b="1" i="1" dirty="0">
              <a:solidFill>
                <a:srgbClr val="CF242A"/>
              </a:solidFill>
              <a:latin typeface="Bookman Old Style" panose="02050604050505020204" pitchFamily="18" charset="0"/>
            </a:endParaRPr>
          </a:p>
          <a:p>
            <a:pPr marL="0" indent="0" algn="ctr">
              <a:buNone/>
            </a:pPr>
            <a:r>
              <a:rPr lang="en-US" sz="3800" b="1" i="1" dirty="0">
                <a:solidFill>
                  <a:srgbClr val="CF242A"/>
                </a:solidFill>
                <a:latin typeface="Bookman Old Style" panose="02050604050505020204" pitchFamily="18" charset="0"/>
              </a:rPr>
              <a:t> </a:t>
            </a:r>
            <a:r>
              <a:rPr lang="en-US" sz="4000" b="1" dirty="0"/>
              <a:t/>
            </a:r>
            <a:br>
              <a:rPr lang="en-US" sz="4000" b="1" dirty="0"/>
            </a:br>
            <a:r>
              <a:rPr lang="en-US" sz="8000" b="1" dirty="0">
                <a:solidFill>
                  <a:srgbClr val="FF0000"/>
                </a:solidFill>
              </a:rPr>
              <a:t>Please note that a voter registration card is no longer accepted.</a:t>
            </a:r>
          </a:p>
          <a:p>
            <a:pPr marL="0" indent="0">
              <a:buNone/>
            </a:pPr>
            <a:endParaRPr lang="en-US" sz="8000" dirty="0"/>
          </a:p>
        </p:txBody>
      </p:sp>
      <p:sp>
        <p:nvSpPr>
          <p:cNvPr id="5" name="SMARTInkShape-1"/>
          <p:cNvSpPr/>
          <p:nvPr>
            <p:custDataLst>
              <p:tags r:id="rId1"/>
            </p:custDataLst>
          </p:nvPr>
        </p:nvSpPr>
        <p:spPr>
          <a:xfrm>
            <a:off x="2329361" y="5170289"/>
            <a:ext cx="19148" cy="8932"/>
          </a:xfrm>
          <a:custGeom>
            <a:avLst/>
            <a:gdLst/>
            <a:ahLst/>
            <a:cxnLst/>
            <a:rect l="0" t="0" r="0" b="0"/>
            <a:pathLst>
              <a:path w="19148" h="8932">
                <a:moveTo>
                  <a:pt x="19147" y="0"/>
                </a:moveTo>
                <a:lnTo>
                  <a:pt x="19147" y="0"/>
                </a:lnTo>
                <a:lnTo>
                  <a:pt x="14406" y="0"/>
                </a:lnTo>
                <a:lnTo>
                  <a:pt x="13010" y="992"/>
                </a:lnTo>
                <a:lnTo>
                  <a:pt x="12079" y="2646"/>
                </a:lnTo>
                <a:lnTo>
                  <a:pt x="10585" y="7689"/>
                </a:lnTo>
                <a:lnTo>
                  <a:pt x="0" y="8684"/>
                </a:lnTo>
                <a:lnTo>
                  <a:pt x="10217" y="89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32951859"/>
              </p:ext>
            </p:extLst>
          </p:nvPr>
        </p:nvGraphicFramePr>
        <p:xfrm>
          <a:off x="762000" y="990600"/>
          <a:ext cx="7658100" cy="4823103"/>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xmlns="" val="20000"/>
                    </a:ext>
                  </a:extLst>
                </a:gridCol>
                <a:gridCol w="3848100">
                  <a:extLst>
                    <a:ext uri="{9D8B030D-6E8A-4147-A177-3AD203B41FA5}">
                      <a16:colId xmlns:a16="http://schemas.microsoft.com/office/drawing/2014/main" xmlns="" val="20001"/>
                    </a:ext>
                  </a:extLst>
                </a:gridCol>
              </a:tblGrid>
              <a:tr h="283369">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0"/>
                  </a:ext>
                </a:extLst>
              </a:tr>
              <a:tr h="7084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Georgia Driver’s license unexpired or expired for not more than one year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U.S. Military Identification, Military Dependent Identification, Veteran’s Identification</a:t>
                      </a:r>
                    </a:p>
                  </a:txBody>
                  <a:tcPr/>
                </a:tc>
                <a:extLst>
                  <a:ext uri="{0D108BD9-81ED-4DB2-BD59-A6C34878D82A}">
                    <a16:rowId xmlns:a16="http://schemas.microsoft.com/office/drawing/2014/main" xmlns="" val="10001"/>
                  </a:ext>
                </a:extLst>
              </a:tr>
              <a:tr h="7084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State of Georgia Identification Card unexpired or expired for not more than one year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Unexpired Consulate Card</a:t>
                      </a:r>
                    </a:p>
                  </a:txBody>
                  <a:tcPr/>
                </a:tc>
                <a:extLst>
                  <a:ext uri="{0D108BD9-81ED-4DB2-BD59-A6C34878D82A}">
                    <a16:rowId xmlns:a16="http://schemas.microsoft.com/office/drawing/2014/main" xmlns="" val="10002"/>
                  </a:ext>
                </a:extLst>
              </a:tr>
              <a:tr h="495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lumMod val="75000"/>
                            </a:schemeClr>
                          </a:solidFill>
                        </a:rPr>
                        <a:t>State of Georgia Weapons Carry License-NEW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Transportation ID</a:t>
                      </a:r>
                    </a:p>
                  </a:txBody>
                  <a:tcPr/>
                </a:tc>
                <a:extLst>
                  <a:ext uri="{0D108BD9-81ED-4DB2-BD59-A6C34878D82A}">
                    <a16:rowId xmlns:a16="http://schemas.microsoft.com/office/drawing/2014/main" xmlns="" val="10003"/>
                  </a:ext>
                </a:extLst>
              </a:tr>
              <a:tr h="7084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Unexpired driver’s license issued by another U.S. State, jurisdiction or territory</a:t>
                      </a:r>
                    </a:p>
                  </a:txBody>
                  <a:tcPr/>
                </a:tc>
                <a:tc>
                  <a:txBody>
                    <a:bodyPr/>
                    <a:lstStyle/>
                    <a:p>
                      <a:pPr marL="0" indent="0">
                        <a:buFont typeface="Arial" panose="020B0604020202020204" pitchFamily="34" charset="0"/>
                        <a:buNone/>
                      </a:pPr>
                      <a:r>
                        <a:rPr lang="en-US" sz="1400" dirty="0"/>
                        <a:t>Debit Card with Picture</a:t>
                      </a:r>
                    </a:p>
                  </a:txBody>
                  <a:tcPr/>
                </a:tc>
                <a:extLst>
                  <a:ext uri="{0D108BD9-81ED-4DB2-BD59-A6C34878D82A}">
                    <a16:rowId xmlns:a16="http://schemas.microsoft.com/office/drawing/2014/main" xmlns="" val="10004"/>
                  </a:ext>
                </a:extLst>
              </a:tr>
              <a:tr h="7084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Unexpired official Identification Card issued by another U.S. State, jurisdiction or territory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Employer ID Card</a:t>
                      </a:r>
                    </a:p>
                  </a:txBody>
                  <a:tcPr/>
                </a:tc>
                <a:extLst>
                  <a:ext uri="{0D108BD9-81ED-4DB2-BD59-A6C34878D82A}">
                    <a16:rowId xmlns:a16="http://schemas.microsoft.com/office/drawing/2014/main" xmlns="" val="10005"/>
                  </a:ext>
                </a:extLst>
              </a:tr>
              <a:tr h="283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Unexpired U.S. Passport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School, University, or College Identification Card</a:t>
                      </a:r>
                    </a:p>
                  </a:txBody>
                  <a:tcPr/>
                </a:tc>
                <a:extLst>
                  <a:ext uri="{0D108BD9-81ED-4DB2-BD59-A6C34878D82A}">
                    <a16:rowId xmlns:a16="http://schemas.microsoft.com/office/drawing/2014/main" xmlns="" val="10006"/>
                  </a:ext>
                </a:extLst>
              </a:tr>
              <a:tr h="283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Unexpired Foreign Passport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DMV ID Card</a:t>
                      </a:r>
                    </a:p>
                  </a:txBody>
                  <a:tcPr/>
                </a:tc>
                <a:extLst>
                  <a:ext uri="{0D108BD9-81ED-4DB2-BD59-A6C34878D82A}">
                    <a16:rowId xmlns:a16="http://schemas.microsoft.com/office/drawing/2014/main" xmlns="" val="10007"/>
                  </a:ext>
                </a:extLst>
              </a:tr>
              <a:tr h="28336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Department of Corrections Identification Card</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xmlns="" val="10008"/>
                  </a:ext>
                </a:extLst>
              </a:tr>
            </a:tbl>
          </a:graphicData>
        </a:graphic>
      </p:graphicFrame>
      <p:sp>
        <p:nvSpPr>
          <p:cNvPr id="6" name="Slide Number Placeholder 5"/>
          <p:cNvSpPr>
            <a:spLocks noGrp="1"/>
          </p:cNvSpPr>
          <p:nvPr>
            <p:ph type="sldNum" sz="quarter" idx="12"/>
          </p:nvPr>
        </p:nvSpPr>
        <p:spPr/>
        <p:txBody>
          <a:bodyPr/>
          <a:lstStyle/>
          <a:p>
            <a:fld id="{608541EE-DB3D-4F29-A339-24D3D0163825}" type="slidenum">
              <a:rPr lang="en-US" smtClean="0"/>
              <a:t>13</a:t>
            </a:fld>
            <a:endParaRPr lang="en-US" dirty="0"/>
          </a:p>
        </p:txBody>
      </p:sp>
    </p:spTree>
    <p:extLst>
      <p:ext uri="{BB962C8B-B14F-4D97-AF65-F5344CB8AC3E}">
        <p14:creationId xmlns:p14="http://schemas.microsoft.com/office/powerpoint/2010/main" val="37578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152400" y="2247900"/>
            <a:ext cx="9191625" cy="2514600"/>
          </a:xfrm>
          <a:prstGeom prst="rect">
            <a:avLst/>
          </a:prstGeom>
          <a:noFill/>
          <a:ln w="38100">
            <a:noFill/>
            <a:miter lim="800000"/>
            <a:headEnd/>
            <a:tailEnd/>
          </a:ln>
        </p:spPr>
        <p:txBody>
          <a:bodyPr anchor="ctr"/>
          <a:lstStyle/>
          <a:p>
            <a:pPr algn="ctr" eaLnBrk="1" hangingPunct="1">
              <a:spcAft>
                <a:spcPct val="25000"/>
              </a:spcAft>
              <a:defRPr/>
            </a:pPr>
            <a:r>
              <a:rPr lang="en-US" sz="4400" b="1" dirty="0">
                <a:latin typeface="+mn-lt"/>
                <a:cs typeface="Segoe UI" pitchFamily="34" charset="0"/>
              </a:rPr>
              <a:t>Program Administration</a:t>
            </a:r>
          </a:p>
        </p:txBody>
      </p:sp>
      <p:sp>
        <p:nvSpPr>
          <p:cNvPr id="2" name="Slide Number Placeholder 1"/>
          <p:cNvSpPr>
            <a:spLocks noGrp="1"/>
          </p:cNvSpPr>
          <p:nvPr>
            <p:ph type="sldNum" sz="quarter" idx="12"/>
          </p:nvPr>
        </p:nvSpPr>
        <p:spPr/>
        <p:txBody>
          <a:bodyPr/>
          <a:lstStyle/>
          <a:p>
            <a:pPr>
              <a:defRPr/>
            </a:pPr>
            <a:fld id="{2BFE0433-B60C-4FEA-8168-CDB1AE906A36}" type="slidenum">
              <a:rPr lang="en-US" smtClean="0"/>
              <a:pPr>
                <a:defRPr/>
              </a:pPr>
              <a:t>14</a:t>
            </a:fld>
            <a:endParaRPr lang="en-US" dirty="0"/>
          </a:p>
        </p:txBody>
      </p:sp>
    </p:spTree>
    <p:extLst>
      <p:ext uri="{BB962C8B-B14F-4D97-AF65-F5344CB8AC3E}">
        <p14:creationId xmlns:p14="http://schemas.microsoft.com/office/powerpoint/2010/main" val="25883938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820554"/>
          </a:xfrm>
        </p:spPr>
        <p:txBody>
          <a:bodyPr>
            <a:normAutofit fontScale="90000"/>
          </a:bodyPr>
          <a:lstStyle/>
          <a:p>
            <a:r>
              <a:rPr lang="en-US" b="1" dirty="0">
                <a:latin typeface="+mn-lt"/>
              </a:rPr>
              <a:t/>
            </a:r>
            <a:br>
              <a:rPr lang="en-US" b="1" dirty="0">
                <a:latin typeface="+mn-lt"/>
              </a:rPr>
            </a:br>
            <a:r>
              <a:rPr lang="en-US" b="1" dirty="0">
                <a:latin typeface="+mn-lt"/>
              </a:rPr>
              <a:t>Program Administration</a:t>
            </a:r>
            <a:br>
              <a:rPr lang="en-US" b="1" dirty="0">
                <a:latin typeface="+mn-lt"/>
              </a:rPr>
            </a:br>
            <a:r>
              <a:rPr lang="en-US" b="1" dirty="0">
                <a:latin typeface="Segoe UI" panose="020B0502040204020203" pitchFamily="34" charset="0"/>
                <a:ea typeface="Segoe UI" panose="020B0502040204020203" pitchFamily="34" charset="0"/>
                <a:cs typeface="Segoe UI" panose="020B0502040204020203" pitchFamily="34" charset="0"/>
              </a:rPr>
              <a:t>Overview</a:t>
            </a:r>
            <a:br>
              <a:rPr lang="en-US" b="1" dirty="0">
                <a:latin typeface="Segoe UI" panose="020B0502040204020203" pitchFamily="34" charset="0"/>
                <a:ea typeface="Segoe UI" panose="020B0502040204020203" pitchFamily="34" charset="0"/>
                <a:cs typeface="Segoe UI" panose="020B0502040204020203" pitchFamily="34" charset="0"/>
              </a:rPr>
            </a:br>
            <a:endParaRPr lang="en-US" b="1" dirty="0">
              <a:latin typeface="+mn-lt"/>
            </a:endParaRPr>
          </a:p>
        </p:txBody>
      </p:sp>
      <p:sp>
        <p:nvSpPr>
          <p:cNvPr id="3" name="Content Placeholder 2"/>
          <p:cNvSpPr>
            <a:spLocks noGrp="1"/>
          </p:cNvSpPr>
          <p:nvPr>
            <p:ph idx="1"/>
          </p:nvPr>
        </p:nvSpPr>
        <p:spPr>
          <a:xfrm>
            <a:off x="659460" y="1905000"/>
            <a:ext cx="8317924" cy="3962400"/>
          </a:xfrm>
        </p:spPr>
        <p:txBody>
          <a:bodyPr>
            <a:normAutofit/>
          </a:bodyPr>
          <a:lstStyle/>
          <a:p>
            <a:pPr marL="0" lvl="0" indent="0">
              <a:buNone/>
            </a:pPr>
            <a:r>
              <a:rPr lang="en-US" b="1" u="sng" dirty="0">
                <a:latin typeface="+mj-lt"/>
              </a:rPr>
              <a:t>Mission</a:t>
            </a:r>
            <a:r>
              <a:rPr lang="en-US" b="1" dirty="0"/>
              <a:t> </a:t>
            </a:r>
          </a:p>
          <a:p>
            <a:pPr marL="0" indent="0">
              <a:buNone/>
            </a:pPr>
            <a:r>
              <a:rPr lang="en-US" sz="2800" b="1" i="1" dirty="0"/>
              <a:t>To provide premier customer service, internal training, communications, and operational  efficiencies, thereby adding value to the accomplishment of organizational goals. </a:t>
            </a:r>
          </a:p>
          <a:p>
            <a:pPr marL="457200" lvl="1" indent="0">
              <a:buNone/>
            </a:pPr>
            <a:endParaRPr lang="en-US" dirty="0"/>
          </a:p>
        </p:txBody>
      </p:sp>
      <p:pic>
        <p:nvPicPr>
          <p:cNvPr id="10" name="Picture 9"/>
          <p:cNvPicPr>
            <a:picLocks noChangeAspect="1"/>
          </p:cNvPicPr>
          <p:nvPr/>
        </p:nvPicPr>
        <p:blipFill>
          <a:blip r:embed="rId2"/>
          <a:stretch>
            <a:fillRect/>
          </a:stretch>
        </p:blipFill>
        <p:spPr>
          <a:xfrm>
            <a:off x="7467600" y="4062375"/>
            <a:ext cx="1054699" cy="1231499"/>
          </a:xfrm>
          <a:prstGeom prst="rect">
            <a:avLst/>
          </a:prstGeom>
        </p:spPr>
      </p:pic>
      <p:pic>
        <p:nvPicPr>
          <p:cNvPr id="11" name="Picture 10"/>
          <p:cNvPicPr>
            <a:picLocks noChangeAspect="1"/>
          </p:cNvPicPr>
          <p:nvPr/>
        </p:nvPicPr>
        <p:blipFill>
          <a:blip r:embed="rId2"/>
          <a:stretch>
            <a:fillRect/>
          </a:stretch>
        </p:blipFill>
        <p:spPr>
          <a:xfrm>
            <a:off x="990600" y="4366748"/>
            <a:ext cx="1054699" cy="1231499"/>
          </a:xfrm>
          <a:prstGeom prst="rect">
            <a:avLst/>
          </a:prstGeom>
        </p:spPr>
      </p:pic>
      <p:pic>
        <p:nvPicPr>
          <p:cNvPr id="13" name="Picture 12"/>
          <p:cNvPicPr>
            <a:picLocks noChangeAspect="1"/>
          </p:cNvPicPr>
          <p:nvPr/>
        </p:nvPicPr>
        <p:blipFill>
          <a:blip r:embed="rId3"/>
          <a:stretch>
            <a:fillRect/>
          </a:stretch>
        </p:blipFill>
        <p:spPr>
          <a:xfrm>
            <a:off x="3885653" y="4982498"/>
            <a:ext cx="1865538" cy="969348"/>
          </a:xfrm>
          <a:prstGeom prst="rect">
            <a:avLst/>
          </a:prstGeom>
        </p:spPr>
      </p:pic>
      <p:sp>
        <p:nvSpPr>
          <p:cNvPr id="4" name="Slide Number Placeholder 3"/>
          <p:cNvSpPr>
            <a:spLocks noGrp="1"/>
          </p:cNvSpPr>
          <p:nvPr>
            <p:ph type="sldNum" sz="quarter" idx="12"/>
          </p:nvPr>
        </p:nvSpPr>
        <p:spPr/>
        <p:txBody>
          <a:bodyPr/>
          <a:lstStyle/>
          <a:p>
            <a:fld id="{608541EE-DB3D-4F29-A339-24D3D0163825}" type="slidenum">
              <a:rPr lang="en-US" smtClean="0"/>
              <a:t>15</a:t>
            </a:fld>
            <a:endParaRPr lang="en-US" dirty="0"/>
          </a:p>
        </p:txBody>
      </p:sp>
    </p:spTree>
    <p:extLst>
      <p:ext uri="{BB962C8B-B14F-4D97-AF65-F5344CB8AC3E}">
        <p14:creationId xmlns:p14="http://schemas.microsoft.com/office/powerpoint/2010/main" val="388116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8839200" cy="1181100"/>
          </a:xfrm>
        </p:spPr>
        <p:txBody>
          <a:bodyPr>
            <a:noAutofit/>
          </a:bodyPr>
          <a:lstStyle/>
          <a:p>
            <a:r>
              <a:rPr lang="en-US" sz="4000" b="1" dirty="0">
                <a:latin typeface="+mn-lt"/>
              </a:rPr>
              <a:t>Program Administration Functional Responsibilities</a:t>
            </a:r>
          </a:p>
        </p:txBody>
      </p:sp>
      <p:sp>
        <p:nvSpPr>
          <p:cNvPr id="3" name="Content Placeholder 2"/>
          <p:cNvSpPr>
            <a:spLocks noGrp="1"/>
          </p:cNvSpPr>
          <p:nvPr>
            <p:ph idx="1"/>
          </p:nvPr>
        </p:nvSpPr>
        <p:spPr>
          <a:xfrm>
            <a:off x="659460" y="1295400"/>
            <a:ext cx="8317924" cy="4914900"/>
          </a:xfrm>
        </p:spPr>
        <p:txBody>
          <a:bodyPr>
            <a:normAutofit/>
          </a:bodyPr>
          <a:lstStyle/>
          <a:p>
            <a:pPr marL="0" indent="0" algn="ctr">
              <a:buNone/>
            </a:pPr>
            <a:endParaRPr lang="en-US" dirty="0"/>
          </a:p>
          <a:p>
            <a:pPr marL="0" indent="0" algn="ctr">
              <a:buNone/>
            </a:pPr>
            <a:r>
              <a:rPr lang="en-US" dirty="0"/>
              <a:t>Policy &amp; Training</a:t>
            </a:r>
          </a:p>
          <a:p>
            <a:pPr marL="0" indent="0" algn="ctr">
              <a:buNone/>
            </a:pPr>
            <a:endParaRPr lang="en-US" dirty="0"/>
          </a:p>
          <a:p>
            <a:pPr marL="0" indent="0" eaLnBrk="0" hangingPunct="0">
              <a:buNone/>
            </a:pPr>
            <a:r>
              <a:rPr lang="en-US" sz="2400" b="1" dirty="0"/>
              <a:t>Instructional Design:</a:t>
            </a:r>
          </a:p>
          <a:p>
            <a:pPr marL="0" indent="0" eaLnBrk="0" hangingPunct="0">
              <a:buNone/>
            </a:pPr>
            <a:endParaRPr lang="en-US" sz="2400" b="1" dirty="0"/>
          </a:p>
          <a:p>
            <a:pPr fontAlgn="base">
              <a:spcBef>
                <a:spcPts val="0"/>
              </a:spcBef>
              <a:tabLst>
                <a:tab pos="457200" algn="l"/>
              </a:tabLst>
            </a:pPr>
            <a:r>
              <a:rPr lang="en-US" sz="2800" dirty="0">
                <a:solidFill>
                  <a:srgbClr val="000000"/>
                </a:solidFill>
                <a:ea typeface="Times New Roman" panose="02020603050405020304" pitchFamily="18" charset="0"/>
              </a:rPr>
              <a:t>Designs and develops instructor-led, web-based eLearning materials</a:t>
            </a:r>
            <a:endParaRPr lang="en-US" sz="2800" dirty="0">
              <a:ea typeface="Times New Roman" panose="02020603050405020304" pitchFamily="18" charset="0"/>
            </a:endParaRPr>
          </a:p>
          <a:p>
            <a:pPr fontAlgn="base">
              <a:spcBef>
                <a:spcPts val="0"/>
              </a:spcBef>
              <a:tabLst>
                <a:tab pos="457200" algn="l"/>
              </a:tabLst>
            </a:pPr>
            <a:r>
              <a:rPr lang="en-US" sz="2800" dirty="0">
                <a:solidFill>
                  <a:srgbClr val="000000"/>
                </a:solidFill>
                <a:ea typeface="Times New Roman" panose="02020603050405020304" pitchFamily="18" charset="0"/>
              </a:rPr>
              <a:t>Creates course manuals, training aids</a:t>
            </a:r>
          </a:p>
          <a:p>
            <a:pPr fontAlgn="base">
              <a:spcBef>
                <a:spcPts val="0"/>
              </a:spcBef>
              <a:tabLst>
                <a:tab pos="457200" algn="l"/>
              </a:tabLst>
            </a:pPr>
            <a:r>
              <a:rPr lang="en-US" sz="2800" dirty="0">
                <a:solidFill>
                  <a:srgbClr val="000000"/>
                </a:solidFill>
                <a:ea typeface="Times New Roman" panose="02020603050405020304" pitchFamily="18" charset="0"/>
              </a:rPr>
              <a:t>Document training processes</a:t>
            </a:r>
            <a:endParaRPr lang="en-US" sz="2800" dirty="0">
              <a:ea typeface="Times New Roman" panose="02020603050405020304" pitchFamily="18" charset="0"/>
            </a:endParaRPr>
          </a:p>
          <a:p>
            <a:pPr marL="0" marR="0" indent="0">
              <a:lnSpc>
                <a:spcPct val="107000"/>
              </a:lnSpc>
              <a:spcBef>
                <a:spcPts val="0"/>
              </a:spcBef>
              <a:spcAft>
                <a:spcPts val="800"/>
              </a:spcAft>
              <a:buNone/>
            </a:pPr>
            <a:r>
              <a:rPr lang="en-US" sz="2400" dirty="0">
                <a:latin typeface="Segoe UI" panose="020B0502040204020203"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eaLnBrk="0" hangingPunct="0">
              <a:buNone/>
            </a:pPr>
            <a:endParaRPr lang="en-US" sz="2400" b="1" dirty="0"/>
          </a:p>
          <a:p>
            <a:pPr marL="0" indent="0" eaLnBrk="0" hangingPunct="0">
              <a:buNone/>
            </a:pPr>
            <a:endParaRPr lang="en-US" sz="2400" b="1" dirty="0"/>
          </a:p>
          <a:p>
            <a:pPr marL="0" indent="0" eaLnBrk="0" hangingPunct="0">
              <a:buNone/>
            </a:pPr>
            <a:endParaRPr lang="en-US" sz="8000" dirty="0"/>
          </a:p>
          <a:p>
            <a:pPr marL="0" indent="0">
              <a:buNone/>
            </a:pPr>
            <a:endParaRPr lang="en-US" dirty="0"/>
          </a:p>
          <a:p>
            <a:pPr marL="0" indent="0" algn="ctr">
              <a:buNone/>
            </a:pPr>
            <a:endParaRPr lang="en-US" sz="12800" dirty="0"/>
          </a:p>
          <a:p>
            <a:pPr marL="0" indent="0" eaLnBrk="0" hangingPunct="0">
              <a:spcBef>
                <a:spcPct val="5000"/>
              </a:spcBef>
              <a:buNone/>
            </a:pPr>
            <a:endParaRPr lang="en-US" sz="128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608541EE-DB3D-4F29-A339-24D3D0163825}" type="slidenum">
              <a:rPr lang="en-US" smtClean="0"/>
              <a:t>16</a:t>
            </a:fld>
            <a:endParaRPr lang="en-US" dirty="0"/>
          </a:p>
        </p:txBody>
      </p:sp>
    </p:spTree>
    <p:extLst>
      <p:ext uri="{BB962C8B-B14F-4D97-AF65-F5344CB8AC3E}">
        <p14:creationId xmlns:p14="http://schemas.microsoft.com/office/powerpoint/2010/main" val="562501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81100"/>
          </a:xfrm>
        </p:spPr>
        <p:txBody>
          <a:bodyPr>
            <a:noAutofit/>
          </a:bodyPr>
          <a:lstStyle/>
          <a:p>
            <a:r>
              <a:rPr lang="en-US" sz="4000" b="1" dirty="0">
                <a:latin typeface="+mn-lt"/>
              </a:rPr>
              <a:t>Program Administration Functional Responsibilities</a:t>
            </a:r>
          </a:p>
        </p:txBody>
      </p:sp>
      <p:sp>
        <p:nvSpPr>
          <p:cNvPr id="3" name="Content Placeholder 2"/>
          <p:cNvSpPr>
            <a:spLocks noGrp="1"/>
          </p:cNvSpPr>
          <p:nvPr>
            <p:ph idx="1"/>
          </p:nvPr>
        </p:nvSpPr>
        <p:spPr>
          <a:xfrm>
            <a:off x="659460" y="1295400"/>
            <a:ext cx="8317924" cy="5219700"/>
          </a:xfrm>
        </p:spPr>
        <p:txBody>
          <a:bodyPr>
            <a:normAutofit/>
          </a:bodyPr>
          <a:lstStyle/>
          <a:p>
            <a:pPr marL="0" indent="0" algn="ctr">
              <a:buNone/>
            </a:pPr>
            <a:r>
              <a:rPr lang="en-US" dirty="0"/>
              <a:t>Compliance, Training &amp; Communications</a:t>
            </a:r>
          </a:p>
          <a:p>
            <a:pPr marL="0" indent="0" eaLnBrk="0" hangingPunct="0">
              <a:buNone/>
            </a:pPr>
            <a:endParaRPr lang="en-US" sz="2400" b="1" dirty="0"/>
          </a:p>
          <a:p>
            <a:r>
              <a:rPr lang="en-US" sz="2600" dirty="0"/>
              <a:t>Compliance, training and support initiatives</a:t>
            </a:r>
          </a:p>
          <a:p>
            <a:r>
              <a:rPr lang="en-US" sz="2600" dirty="0"/>
              <a:t>Administrative reports and letters</a:t>
            </a:r>
          </a:p>
          <a:p>
            <a:r>
              <a:rPr lang="en-US" sz="2600" dirty="0"/>
              <a:t>Coordination of  training logistics</a:t>
            </a:r>
          </a:p>
          <a:p>
            <a:r>
              <a:rPr lang="en-US" sz="2600" dirty="0"/>
              <a:t>Coordination of newsletter  content/ VR Newsletter/Governance</a:t>
            </a:r>
          </a:p>
          <a:p>
            <a:r>
              <a:rPr lang="en-US" sz="2600" dirty="0"/>
              <a:t>Instructor led and web-based training to central office team </a:t>
            </a:r>
          </a:p>
          <a:p>
            <a:r>
              <a:rPr lang="en-US" sz="2600" dirty="0"/>
              <a:t>On-boarding of new employees</a:t>
            </a:r>
          </a:p>
          <a:p>
            <a:r>
              <a:rPr lang="en-US" sz="2600" dirty="0"/>
              <a:t>General VR communications</a:t>
            </a:r>
          </a:p>
          <a:p>
            <a:endParaRPr lang="en-US" sz="2600" dirty="0"/>
          </a:p>
          <a:p>
            <a:pPr>
              <a:lnSpc>
                <a:spcPct val="107000"/>
              </a:lnSpc>
              <a:spcBef>
                <a:spcPts val="0"/>
              </a:spcBef>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eaLnBrk="0" hangingPunct="0">
              <a:buNone/>
            </a:pPr>
            <a:endParaRPr lang="en-US" sz="2400" b="1" dirty="0"/>
          </a:p>
          <a:p>
            <a:pPr marL="0" indent="0" eaLnBrk="0" hangingPunct="0">
              <a:buNone/>
            </a:pPr>
            <a:endParaRPr lang="en-US" sz="2400" b="1" dirty="0"/>
          </a:p>
          <a:p>
            <a:pPr marL="0" indent="0" eaLnBrk="0" hangingPunct="0">
              <a:buNone/>
            </a:pPr>
            <a:endParaRPr lang="en-US" sz="8000" dirty="0"/>
          </a:p>
          <a:p>
            <a:pPr marL="0" indent="0">
              <a:buNone/>
            </a:pPr>
            <a:endParaRPr lang="en-US" dirty="0"/>
          </a:p>
          <a:p>
            <a:pPr marL="0" indent="0" algn="ctr">
              <a:buNone/>
            </a:pPr>
            <a:endParaRPr lang="en-US" sz="12800" dirty="0"/>
          </a:p>
          <a:p>
            <a:pPr marL="0" indent="0" eaLnBrk="0" hangingPunct="0">
              <a:spcBef>
                <a:spcPct val="5000"/>
              </a:spcBef>
              <a:buNone/>
            </a:pPr>
            <a:endParaRPr lang="en-US" sz="128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608541EE-DB3D-4F29-A339-24D3D0163825}" type="slidenum">
              <a:rPr lang="en-US" smtClean="0"/>
              <a:t>17</a:t>
            </a:fld>
            <a:endParaRPr lang="en-US" dirty="0"/>
          </a:p>
        </p:txBody>
      </p:sp>
    </p:spTree>
    <p:extLst>
      <p:ext uri="{BB962C8B-B14F-4D97-AF65-F5344CB8AC3E}">
        <p14:creationId xmlns:p14="http://schemas.microsoft.com/office/powerpoint/2010/main" val="41084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81100"/>
          </a:xfrm>
        </p:spPr>
        <p:txBody>
          <a:bodyPr>
            <a:noAutofit/>
          </a:bodyPr>
          <a:lstStyle/>
          <a:p>
            <a:r>
              <a:rPr lang="en-US" sz="4000" b="1" dirty="0">
                <a:latin typeface="+mn-lt"/>
              </a:rPr>
              <a:t>Program Administration Functional Responsibilities</a:t>
            </a:r>
          </a:p>
        </p:txBody>
      </p:sp>
      <p:sp>
        <p:nvSpPr>
          <p:cNvPr id="3" name="Content Placeholder 2"/>
          <p:cNvSpPr>
            <a:spLocks noGrp="1"/>
          </p:cNvSpPr>
          <p:nvPr>
            <p:ph idx="1"/>
          </p:nvPr>
        </p:nvSpPr>
        <p:spPr>
          <a:xfrm>
            <a:off x="647700" y="1524000"/>
            <a:ext cx="8317924" cy="4914900"/>
          </a:xfrm>
        </p:spPr>
        <p:txBody>
          <a:bodyPr>
            <a:normAutofit fontScale="92500" lnSpcReduction="20000"/>
          </a:bodyPr>
          <a:lstStyle/>
          <a:p>
            <a:pPr marL="0" indent="0" algn="ctr">
              <a:buNone/>
            </a:pPr>
            <a:r>
              <a:rPr lang="en-US" dirty="0"/>
              <a:t>Administrative Services:</a:t>
            </a:r>
          </a:p>
          <a:p>
            <a:pPr marL="0" indent="0" algn="ctr">
              <a:buNone/>
            </a:pPr>
            <a:endParaRPr lang="en-US" dirty="0"/>
          </a:p>
          <a:p>
            <a:r>
              <a:rPr lang="en-US" sz="2600" dirty="0"/>
              <a:t>Financial management</a:t>
            </a:r>
          </a:p>
          <a:p>
            <a:r>
              <a:rPr lang="en-US" sz="2600" dirty="0"/>
              <a:t>Contracts management</a:t>
            </a:r>
          </a:p>
          <a:p>
            <a:r>
              <a:rPr lang="en-US" sz="2600" dirty="0"/>
              <a:t>Procurement</a:t>
            </a:r>
          </a:p>
          <a:p>
            <a:r>
              <a:rPr lang="en-US" sz="2600" dirty="0"/>
              <a:t>Human Resources</a:t>
            </a:r>
          </a:p>
          <a:p>
            <a:r>
              <a:rPr lang="en-US" sz="2600" dirty="0"/>
              <a:t>Data requests management</a:t>
            </a:r>
          </a:p>
          <a:p>
            <a:r>
              <a:rPr lang="en-US" sz="2600" dirty="0"/>
              <a:t>Fiscal control, reporting, and procedures</a:t>
            </a:r>
          </a:p>
          <a:p>
            <a:r>
              <a:rPr lang="en-US" sz="2600" dirty="0"/>
              <a:t>Fee and mail room services</a:t>
            </a:r>
          </a:p>
          <a:p>
            <a:pPr marL="171450" indent="-171450">
              <a:buFont typeface="Wingdings" pitchFamily="2" charset="2"/>
              <a:buChar char="Ø"/>
            </a:pPr>
            <a:endParaRPr lang="en-US" sz="2400" dirty="0"/>
          </a:p>
          <a:p>
            <a:pPr marL="0" indent="0" eaLnBrk="0" hangingPunct="0">
              <a:buNone/>
            </a:pPr>
            <a:endParaRPr lang="en-US" sz="2400" b="1" dirty="0"/>
          </a:p>
          <a:p>
            <a:pPr marL="0" marR="0" indent="0">
              <a:lnSpc>
                <a:spcPct val="107000"/>
              </a:lnSpc>
              <a:spcBef>
                <a:spcPts val="0"/>
              </a:spcBef>
              <a:spcAft>
                <a:spcPts val="800"/>
              </a:spcAft>
              <a:buNone/>
            </a:pPr>
            <a:r>
              <a:rPr lang="en-US" sz="2400" dirty="0">
                <a:latin typeface="Segoe UI" panose="020B0502040204020203"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eaLnBrk="0" hangingPunct="0">
              <a:buNone/>
            </a:pPr>
            <a:endParaRPr lang="en-US" sz="2400" b="1" dirty="0"/>
          </a:p>
          <a:p>
            <a:pPr marL="0" indent="0" eaLnBrk="0" hangingPunct="0">
              <a:buNone/>
            </a:pPr>
            <a:endParaRPr lang="en-US" sz="2400" b="1" dirty="0"/>
          </a:p>
          <a:p>
            <a:pPr marL="0" indent="0" eaLnBrk="0" hangingPunct="0">
              <a:buNone/>
            </a:pPr>
            <a:endParaRPr lang="en-US" sz="8000" dirty="0"/>
          </a:p>
          <a:p>
            <a:pPr marL="0" indent="0">
              <a:buNone/>
            </a:pPr>
            <a:endParaRPr lang="en-US" dirty="0"/>
          </a:p>
          <a:p>
            <a:pPr marL="0" indent="0" algn="ctr">
              <a:buNone/>
            </a:pPr>
            <a:endParaRPr lang="en-US" sz="12800" dirty="0"/>
          </a:p>
          <a:p>
            <a:pPr marL="0" indent="0" eaLnBrk="0" hangingPunct="0">
              <a:spcBef>
                <a:spcPct val="5000"/>
              </a:spcBef>
              <a:buNone/>
            </a:pPr>
            <a:endParaRPr lang="en-US" sz="128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608541EE-DB3D-4F29-A339-24D3D0163825}" type="slidenum">
              <a:rPr lang="en-US" smtClean="0"/>
              <a:t>18</a:t>
            </a:fld>
            <a:endParaRPr lang="en-US" dirty="0"/>
          </a:p>
        </p:txBody>
      </p:sp>
    </p:spTree>
    <p:extLst>
      <p:ext uri="{BB962C8B-B14F-4D97-AF65-F5344CB8AC3E}">
        <p14:creationId xmlns:p14="http://schemas.microsoft.com/office/powerpoint/2010/main" val="1325433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81000" y="723900"/>
            <a:ext cx="9144000" cy="1905000"/>
          </a:xfrm>
        </p:spPr>
        <p:txBody>
          <a:bodyPr>
            <a:noAutofit/>
          </a:bodyPr>
          <a:lstStyle/>
          <a:p>
            <a:pPr marL="0" indent="0" algn="ctr">
              <a:buNone/>
            </a:pPr>
            <a:endParaRPr lang="en-US" b="1" dirty="0">
              <a:ea typeface="Verdana" panose="020B0604030504040204" pitchFamily="34" charset="0"/>
              <a:cs typeface="Verdana" panose="020B0604030504040204" pitchFamily="34" charset="0"/>
            </a:endParaRPr>
          </a:p>
          <a:p>
            <a:pPr marL="0" indent="0" algn="ctr">
              <a:buNone/>
            </a:pPr>
            <a:r>
              <a:rPr lang="en-US" sz="3600" b="1" dirty="0">
                <a:ea typeface="Verdana" panose="020B0604030504040204" pitchFamily="34" charset="0"/>
                <a:cs typeface="Verdana" panose="020B0604030504040204" pitchFamily="34" charset="0"/>
              </a:rPr>
              <a:t>Security Paper/Web Enhancements</a:t>
            </a:r>
          </a:p>
        </p:txBody>
      </p:sp>
      <p:pic>
        <p:nvPicPr>
          <p:cNvPr id="4" name="Picture 3"/>
          <p:cNvPicPr>
            <a:picLocks noChangeAspect="1"/>
          </p:cNvPicPr>
          <p:nvPr/>
        </p:nvPicPr>
        <p:blipFill>
          <a:blip r:embed="rId3"/>
          <a:stretch>
            <a:fillRect/>
          </a:stretch>
        </p:blipFill>
        <p:spPr>
          <a:xfrm rot="20278258">
            <a:off x="2050150" y="2936513"/>
            <a:ext cx="1172738" cy="1500902"/>
          </a:xfrm>
          <a:prstGeom prst="rect">
            <a:avLst/>
          </a:prstGeom>
        </p:spPr>
      </p:pic>
      <p:pic>
        <p:nvPicPr>
          <p:cNvPr id="5" name="Picture 4"/>
          <p:cNvPicPr>
            <a:picLocks noChangeAspect="1"/>
          </p:cNvPicPr>
          <p:nvPr/>
        </p:nvPicPr>
        <p:blipFill>
          <a:blip r:embed="rId3"/>
          <a:stretch>
            <a:fillRect/>
          </a:stretch>
        </p:blipFill>
        <p:spPr>
          <a:xfrm>
            <a:off x="4142272" y="2590800"/>
            <a:ext cx="1165339" cy="1491433"/>
          </a:xfrm>
          <a:prstGeom prst="rect">
            <a:avLst/>
          </a:prstGeom>
        </p:spPr>
      </p:pic>
      <p:pic>
        <p:nvPicPr>
          <p:cNvPr id="6" name="Picture 5"/>
          <p:cNvPicPr>
            <a:picLocks noChangeAspect="1"/>
          </p:cNvPicPr>
          <p:nvPr/>
        </p:nvPicPr>
        <p:blipFill>
          <a:blip r:embed="rId3"/>
          <a:stretch>
            <a:fillRect/>
          </a:stretch>
        </p:blipFill>
        <p:spPr>
          <a:xfrm rot="1337061">
            <a:off x="6205454" y="3112154"/>
            <a:ext cx="1089811" cy="1394770"/>
          </a:xfrm>
          <a:prstGeom prst="rect">
            <a:avLst/>
          </a:prstGeom>
        </p:spPr>
      </p:pic>
      <p:pic>
        <p:nvPicPr>
          <p:cNvPr id="2" name="Picture 1"/>
          <p:cNvPicPr>
            <a:picLocks noChangeAspect="1"/>
          </p:cNvPicPr>
          <p:nvPr/>
        </p:nvPicPr>
        <p:blipFill>
          <a:blip r:embed="rId4"/>
          <a:stretch>
            <a:fillRect/>
          </a:stretch>
        </p:blipFill>
        <p:spPr>
          <a:xfrm>
            <a:off x="3848100" y="4783766"/>
            <a:ext cx="1865538" cy="1337079"/>
          </a:xfrm>
          <a:prstGeom prst="rect">
            <a:avLst/>
          </a:prstGeom>
        </p:spPr>
      </p:pic>
      <p:sp>
        <p:nvSpPr>
          <p:cNvPr id="7" name="Slide Number Placeholder 6"/>
          <p:cNvSpPr>
            <a:spLocks noGrp="1"/>
          </p:cNvSpPr>
          <p:nvPr>
            <p:ph type="sldNum" sz="quarter" idx="12"/>
          </p:nvPr>
        </p:nvSpPr>
        <p:spPr/>
        <p:txBody>
          <a:bodyPr/>
          <a:lstStyle/>
          <a:p>
            <a:pPr>
              <a:defRPr/>
            </a:pPr>
            <a:fld id="{116D3F53-4215-46A5-948E-95F23085F21D}" type="slidenum">
              <a:rPr lang="en-US" smtClean="0"/>
              <a:pPr>
                <a:defRPr/>
              </a:pPr>
              <a:t>19</a:t>
            </a:fld>
            <a:endParaRPr lang="en-US" dirty="0"/>
          </a:p>
        </p:txBody>
      </p:sp>
    </p:spTree>
    <p:extLst>
      <p:ext uri="{BB962C8B-B14F-4D97-AF65-F5344CB8AC3E}">
        <p14:creationId xmlns:p14="http://schemas.microsoft.com/office/powerpoint/2010/main" val="2765219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el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199"/>
            <a:ext cx="8432799" cy="31623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4E982C2C-9DF9-4754-AE96-6ADF06652896}" type="slidenum">
              <a:rPr lang="en-US" smtClean="0"/>
              <a:pPr>
                <a:defRPr/>
              </a:pPr>
              <a:t>2</a:t>
            </a:fld>
            <a:endParaRPr lang="en-US" dirty="0"/>
          </a:p>
        </p:txBody>
      </p:sp>
    </p:spTree>
    <p:extLst>
      <p:ext uri="{BB962C8B-B14F-4D97-AF65-F5344CB8AC3E}">
        <p14:creationId xmlns:p14="http://schemas.microsoft.com/office/powerpoint/2010/main" val="4169003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81000" y="1143000"/>
          <a:ext cx="4876800" cy="502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562100" y="16329"/>
            <a:ext cx="6438900" cy="954107"/>
          </a:xfrm>
          <a:prstGeom prst="rect">
            <a:avLst/>
          </a:prstGeom>
          <a:noFill/>
        </p:spPr>
        <p:txBody>
          <a:bodyPr wrap="square" rtlCol="0">
            <a:spAutoFit/>
          </a:bodyPr>
          <a:lstStyle/>
          <a:p>
            <a:pPr algn="ctr"/>
            <a:r>
              <a:rPr lang="en-US" sz="2800" b="1" dirty="0">
                <a:latin typeface="+mn-lt"/>
              </a:rPr>
              <a:t>SECURITY PAPER FEATURES</a:t>
            </a:r>
          </a:p>
          <a:p>
            <a:pPr algn="ctr"/>
            <a:r>
              <a:rPr lang="en-US" sz="2800" b="1" dirty="0">
                <a:latin typeface="+mn-lt"/>
              </a:rPr>
              <a:t>(FRONT)</a:t>
            </a:r>
          </a:p>
        </p:txBody>
      </p:sp>
      <p:pic>
        <p:nvPicPr>
          <p:cNvPr id="5" name="Picture 4"/>
          <p:cNvPicPr>
            <a:picLocks noChangeAspect="1"/>
          </p:cNvPicPr>
          <p:nvPr/>
        </p:nvPicPr>
        <p:blipFill>
          <a:blip r:embed="rId8"/>
          <a:stretch>
            <a:fillRect/>
          </a:stretch>
        </p:blipFill>
        <p:spPr>
          <a:xfrm>
            <a:off x="5524500" y="1148862"/>
            <a:ext cx="3293269" cy="4214813"/>
          </a:xfrm>
          <a:prstGeom prst="rect">
            <a:avLst/>
          </a:prstGeom>
        </p:spPr>
      </p:pic>
      <p:cxnSp>
        <p:nvCxnSpPr>
          <p:cNvPr id="7" name="Straight Arrow Connector 6"/>
          <p:cNvCxnSpPr/>
          <p:nvPr/>
        </p:nvCxnSpPr>
        <p:spPr>
          <a:xfrm flipV="1">
            <a:off x="4114800" y="1409701"/>
            <a:ext cx="2019300" cy="754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14900" y="3943349"/>
            <a:ext cx="167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56784" y="4152900"/>
            <a:ext cx="1028700" cy="307777"/>
          </a:xfrm>
          <a:prstGeom prst="rect">
            <a:avLst/>
          </a:prstGeom>
          <a:noFill/>
        </p:spPr>
        <p:txBody>
          <a:bodyPr wrap="square" rtlCol="0">
            <a:spAutoFit/>
          </a:bodyPr>
          <a:lstStyle/>
          <a:p>
            <a:pPr algn="ctr"/>
            <a:r>
              <a:rPr lang="en-US" sz="1400" dirty="0"/>
              <a:t>VOID</a:t>
            </a:r>
          </a:p>
        </p:txBody>
      </p:sp>
      <p:cxnSp>
        <p:nvCxnSpPr>
          <p:cNvPr id="21" name="Straight Arrow Connector 20"/>
          <p:cNvCxnSpPr/>
          <p:nvPr/>
        </p:nvCxnSpPr>
        <p:spPr>
          <a:xfrm flipV="1">
            <a:off x="5067300" y="4239024"/>
            <a:ext cx="1905000" cy="447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116D3F53-4215-46A5-948E-95F23085F21D}" type="slidenum">
              <a:rPr lang="en-US" smtClean="0"/>
              <a:pPr>
                <a:defRPr/>
              </a:pPr>
              <a:t>20</a:t>
            </a:fld>
            <a:endParaRPr lang="en-US" dirty="0"/>
          </a:p>
        </p:txBody>
      </p:sp>
    </p:spTree>
    <p:extLst>
      <p:ext uri="{BB962C8B-B14F-4D97-AF65-F5344CB8AC3E}">
        <p14:creationId xmlns:p14="http://schemas.microsoft.com/office/powerpoint/2010/main" val="93469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90500" y="1371600"/>
          <a:ext cx="5029200" cy="4077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5410200" y="1066800"/>
            <a:ext cx="3293269" cy="4214813"/>
          </a:xfrm>
          <a:prstGeom prst="rect">
            <a:avLst/>
          </a:prstGeom>
        </p:spPr>
      </p:pic>
      <p:cxnSp>
        <p:nvCxnSpPr>
          <p:cNvPr id="7" name="Straight Arrow Connector 6"/>
          <p:cNvCxnSpPr/>
          <p:nvPr/>
        </p:nvCxnSpPr>
        <p:spPr>
          <a:xfrm>
            <a:off x="4495800" y="3733800"/>
            <a:ext cx="110490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42388" y="2209800"/>
            <a:ext cx="1285811" cy="14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328199" y="2224149"/>
            <a:ext cx="2263" cy="61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328199" y="2255074"/>
            <a:ext cx="0" cy="2697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969119" y="4444724"/>
            <a:ext cx="3301512" cy="469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93538" y="3423627"/>
            <a:ext cx="2939561" cy="1052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63021" y="0"/>
            <a:ext cx="4710970" cy="1077218"/>
          </a:xfrm>
          <a:prstGeom prst="rect">
            <a:avLst/>
          </a:prstGeom>
          <a:noFill/>
        </p:spPr>
        <p:txBody>
          <a:bodyPr wrap="none" rtlCol="0">
            <a:spAutoFit/>
          </a:bodyPr>
          <a:lstStyle/>
          <a:p>
            <a:pPr algn="ctr"/>
            <a:r>
              <a:rPr lang="en-US" sz="3200" b="1" dirty="0">
                <a:latin typeface="+mn-lt"/>
              </a:rPr>
              <a:t>Security Paper Features</a:t>
            </a:r>
          </a:p>
          <a:p>
            <a:pPr algn="ctr"/>
            <a:r>
              <a:rPr lang="en-US" sz="3200" b="1" dirty="0">
                <a:latin typeface="+mn-lt"/>
              </a:rPr>
              <a:t>(Front)</a:t>
            </a: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21</a:t>
            </a:fld>
            <a:endParaRPr lang="en-US" dirty="0"/>
          </a:p>
        </p:txBody>
      </p:sp>
    </p:spTree>
    <p:extLst>
      <p:ext uri="{BB962C8B-B14F-4D97-AF65-F5344CB8AC3E}">
        <p14:creationId xmlns:p14="http://schemas.microsoft.com/office/powerpoint/2010/main" val="2139098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68631" y="1496318"/>
          <a:ext cx="6134100" cy="148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562100" y="419100"/>
            <a:ext cx="6438900" cy="1077218"/>
          </a:xfrm>
          <a:prstGeom prst="rect">
            <a:avLst/>
          </a:prstGeom>
          <a:noFill/>
        </p:spPr>
        <p:txBody>
          <a:bodyPr wrap="square" rtlCol="0">
            <a:spAutoFit/>
          </a:bodyPr>
          <a:lstStyle/>
          <a:p>
            <a:pPr algn="ctr"/>
            <a:r>
              <a:rPr lang="en-US" sz="3200" b="1" dirty="0">
                <a:latin typeface="+mn-lt"/>
              </a:rPr>
              <a:t>Security Paper Features</a:t>
            </a:r>
          </a:p>
          <a:p>
            <a:pPr algn="ctr"/>
            <a:r>
              <a:rPr lang="en-US" sz="3200" b="1" dirty="0">
                <a:latin typeface="+mn-lt"/>
              </a:rPr>
              <a:t>(Back)</a:t>
            </a:r>
          </a:p>
        </p:txBody>
      </p:sp>
      <p:pic>
        <p:nvPicPr>
          <p:cNvPr id="5" name="Picture 4"/>
          <p:cNvPicPr>
            <a:picLocks noChangeAspect="1"/>
          </p:cNvPicPr>
          <p:nvPr/>
        </p:nvPicPr>
        <p:blipFill>
          <a:blip r:embed="rId8"/>
          <a:stretch>
            <a:fillRect/>
          </a:stretch>
        </p:blipFill>
        <p:spPr>
          <a:xfrm>
            <a:off x="3214059" y="2628900"/>
            <a:ext cx="3136070" cy="4000500"/>
          </a:xfrm>
          <a:prstGeom prst="rect">
            <a:avLst/>
          </a:prstGeom>
        </p:spPr>
      </p:pic>
      <p:cxnSp>
        <p:nvCxnSpPr>
          <p:cNvPr id="3" name="Straight Arrow Connector 2"/>
          <p:cNvCxnSpPr/>
          <p:nvPr/>
        </p:nvCxnSpPr>
        <p:spPr>
          <a:xfrm>
            <a:off x="5981700" y="2628900"/>
            <a:ext cx="0" cy="3349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43300" y="2628900"/>
            <a:ext cx="8792" cy="3349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116D3F53-4215-46A5-948E-95F23085F21D}" type="slidenum">
              <a:rPr lang="en-US" smtClean="0"/>
              <a:pPr>
                <a:defRPr/>
              </a:pPr>
              <a:t>22</a:t>
            </a:fld>
            <a:endParaRPr lang="en-US" dirty="0"/>
          </a:p>
        </p:txBody>
      </p:sp>
    </p:spTree>
    <p:extLst>
      <p:ext uri="{BB962C8B-B14F-4D97-AF65-F5344CB8AC3E}">
        <p14:creationId xmlns:p14="http://schemas.microsoft.com/office/powerpoint/2010/main" val="1953380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70338"/>
            <a:ext cx="6172200" cy="584775"/>
          </a:xfrm>
          <a:prstGeom prst="rect">
            <a:avLst/>
          </a:prstGeom>
          <a:noFill/>
        </p:spPr>
        <p:txBody>
          <a:bodyPr wrap="square" rtlCol="0">
            <a:spAutoFit/>
          </a:bodyPr>
          <a:lstStyle/>
          <a:p>
            <a:pPr algn="ctr"/>
            <a:r>
              <a:rPr lang="en-US" sz="3200" b="1" dirty="0">
                <a:latin typeface="+mn-lt"/>
              </a:rPr>
              <a:t>Securing Your Security Paper</a:t>
            </a:r>
          </a:p>
        </p:txBody>
      </p:sp>
      <p:sp>
        <p:nvSpPr>
          <p:cNvPr id="2" name="TextBox 1"/>
          <p:cNvSpPr txBox="1"/>
          <p:nvPr/>
        </p:nvSpPr>
        <p:spPr>
          <a:xfrm>
            <a:off x="1562100" y="838200"/>
            <a:ext cx="6172200" cy="4739759"/>
          </a:xfrm>
          <a:prstGeom prst="rect">
            <a:avLst/>
          </a:prstGeom>
          <a:noFill/>
        </p:spPr>
        <p:txBody>
          <a:bodyPr wrap="square" rtlCol="0">
            <a:spAutoFit/>
          </a:bodyPr>
          <a:lstStyle/>
          <a:p>
            <a:r>
              <a:rPr lang="en-US" sz="2200" dirty="0">
                <a:solidFill>
                  <a:srgbClr val="595959"/>
                </a:solidFill>
              </a:rPr>
              <a:t>1</a:t>
            </a:r>
            <a:r>
              <a:rPr lang="en-US" sz="2000" dirty="0">
                <a:solidFill>
                  <a:srgbClr val="595959"/>
                </a:solidFill>
                <a:latin typeface="+mn-lt"/>
              </a:rPr>
              <a:t>. </a:t>
            </a:r>
            <a:r>
              <a:rPr lang="en-US" sz="2000" b="1" dirty="0">
                <a:solidFill>
                  <a:srgbClr val="FF0000"/>
                </a:solidFill>
                <a:latin typeface="+mn-lt"/>
              </a:rPr>
              <a:t>Must</a:t>
            </a:r>
            <a:r>
              <a:rPr lang="en-US" sz="2000" dirty="0">
                <a:latin typeface="+mn-lt"/>
              </a:rPr>
              <a:t> be stored within the vital records office</a:t>
            </a:r>
          </a:p>
          <a:p>
            <a:endParaRPr lang="en-US" sz="2000" dirty="0">
              <a:latin typeface="+mn-lt"/>
            </a:endParaRPr>
          </a:p>
          <a:p>
            <a:r>
              <a:rPr lang="en-US" sz="2000" dirty="0">
                <a:latin typeface="+mn-lt"/>
              </a:rPr>
              <a:t>2. </a:t>
            </a:r>
            <a:r>
              <a:rPr lang="en-US" sz="2000" b="1" dirty="0">
                <a:solidFill>
                  <a:srgbClr val="FF0000"/>
                </a:solidFill>
                <a:latin typeface="+mn-lt"/>
              </a:rPr>
              <a:t>Must</a:t>
            </a:r>
            <a:r>
              <a:rPr lang="en-US" sz="2000" dirty="0">
                <a:latin typeface="+mn-lt"/>
              </a:rPr>
              <a:t> be stored in a locked file cabinet, closet, or safe </a:t>
            </a:r>
          </a:p>
          <a:p>
            <a:endParaRPr lang="en-US" sz="2000" dirty="0">
              <a:latin typeface="+mn-lt"/>
            </a:endParaRPr>
          </a:p>
          <a:p>
            <a:r>
              <a:rPr lang="en-US" sz="2000" dirty="0">
                <a:latin typeface="+mn-lt"/>
              </a:rPr>
              <a:t>3. </a:t>
            </a:r>
            <a:r>
              <a:rPr lang="en-US" sz="2000" b="1" dirty="0">
                <a:solidFill>
                  <a:srgbClr val="FF0000"/>
                </a:solidFill>
                <a:latin typeface="+mn-lt"/>
              </a:rPr>
              <a:t>Must </a:t>
            </a:r>
            <a:r>
              <a:rPr lang="en-US" sz="2000" dirty="0">
                <a:latin typeface="+mn-lt"/>
              </a:rPr>
              <a:t>not be left in view of consumers or other passersby</a:t>
            </a:r>
          </a:p>
          <a:p>
            <a:endParaRPr lang="en-US" sz="2000" dirty="0">
              <a:latin typeface="+mn-lt"/>
            </a:endParaRPr>
          </a:p>
          <a:p>
            <a:r>
              <a:rPr lang="en-US" sz="2000" dirty="0">
                <a:latin typeface="+mn-lt"/>
              </a:rPr>
              <a:t>4. </a:t>
            </a:r>
            <a:r>
              <a:rPr lang="en-US" sz="2000" b="1" dirty="0">
                <a:solidFill>
                  <a:srgbClr val="FF0000"/>
                </a:solidFill>
                <a:latin typeface="+mn-lt"/>
              </a:rPr>
              <a:t>Must</a:t>
            </a:r>
            <a:r>
              <a:rPr lang="en-US" sz="2000" dirty="0">
                <a:latin typeface="+mn-lt"/>
              </a:rPr>
              <a:t> use in the order in which it was received</a:t>
            </a:r>
          </a:p>
          <a:p>
            <a:endParaRPr lang="en-US" sz="2000" dirty="0">
              <a:latin typeface="+mn-lt"/>
            </a:endParaRPr>
          </a:p>
          <a:p>
            <a:r>
              <a:rPr lang="en-US" sz="2000" dirty="0">
                <a:latin typeface="+mn-lt"/>
              </a:rPr>
              <a:t>5. </a:t>
            </a:r>
            <a:r>
              <a:rPr lang="en-US" sz="2000" b="1" dirty="0">
                <a:solidFill>
                  <a:srgbClr val="FF0000"/>
                </a:solidFill>
                <a:latin typeface="+mn-lt"/>
              </a:rPr>
              <a:t>Must </a:t>
            </a:r>
            <a:r>
              <a:rPr lang="en-US" sz="2000" dirty="0">
                <a:latin typeface="+mn-lt"/>
              </a:rPr>
              <a:t>arrange storage so that it is issued in numerical sequence</a:t>
            </a:r>
          </a:p>
          <a:p>
            <a:endParaRPr lang="en-US" sz="2000" dirty="0">
              <a:latin typeface="+mn-lt"/>
            </a:endParaRPr>
          </a:p>
          <a:p>
            <a:r>
              <a:rPr lang="en-US" sz="2000" dirty="0">
                <a:latin typeface="+mn-lt"/>
              </a:rPr>
              <a:t>6. </a:t>
            </a:r>
            <a:r>
              <a:rPr lang="en-US" sz="2000" b="1" dirty="0">
                <a:solidFill>
                  <a:srgbClr val="FF0000"/>
                </a:solidFill>
                <a:latin typeface="+mn-lt"/>
              </a:rPr>
              <a:t>Must</a:t>
            </a:r>
            <a:r>
              <a:rPr lang="en-US" sz="2000" dirty="0">
                <a:latin typeface="+mn-lt"/>
              </a:rPr>
              <a:t> be protected at all times and access must be limited to only authorized persons. </a:t>
            </a: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23</a:t>
            </a:fld>
            <a:endParaRPr lang="en-US" dirty="0"/>
          </a:p>
        </p:txBody>
      </p:sp>
    </p:spTree>
    <p:extLst>
      <p:ext uri="{BB962C8B-B14F-4D97-AF65-F5344CB8AC3E}">
        <p14:creationId xmlns:p14="http://schemas.microsoft.com/office/powerpoint/2010/main" val="4174256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381000"/>
            <a:ext cx="6477000" cy="584775"/>
          </a:xfrm>
          <a:prstGeom prst="rect">
            <a:avLst/>
          </a:prstGeom>
          <a:noFill/>
        </p:spPr>
        <p:txBody>
          <a:bodyPr wrap="square" rtlCol="0">
            <a:spAutoFit/>
          </a:bodyPr>
          <a:lstStyle/>
          <a:p>
            <a:pPr algn="ctr"/>
            <a:r>
              <a:rPr lang="en-US" sz="3200" b="1" dirty="0">
                <a:latin typeface="+mn-lt"/>
              </a:rPr>
              <a:t>Ordering Your Security Paper</a:t>
            </a:r>
          </a:p>
        </p:txBody>
      </p:sp>
      <p:sp>
        <p:nvSpPr>
          <p:cNvPr id="2" name="TextBox 1"/>
          <p:cNvSpPr txBox="1"/>
          <p:nvPr/>
        </p:nvSpPr>
        <p:spPr>
          <a:xfrm>
            <a:off x="1028700" y="1485900"/>
            <a:ext cx="8420100" cy="606319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n-lt"/>
                <a:ea typeface="Verdana" panose="020B0604030504040204" pitchFamily="34" charset="0"/>
                <a:cs typeface="Verdana" panose="020B0604030504040204" pitchFamily="34" charset="0"/>
              </a:rPr>
              <a:t>Order Semi-annually or Annually</a:t>
            </a:r>
          </a:p>
          <a:p>
            <a:pPr marL="342900" indent="-342900">
              <a:buFont typeface="Arial" panose="020B0604020202020204" pitchFamily="34" charset="0"/>
              <a:buChar char="•"/>
            </a:pPr>
            <a:r>
              <a:rPr lang="en-US" sz="2400" dirty="0">
                <a:latin typeface="+mn-lt"/>
                <a:ea typeface="Verdana" panose="020B0604030504040204" pitchFamily="34" charset="0"/>
                <a:cs typeface="Verdana" panose="020B0604030504040204" pitchFamily="34" charset="0"/>
              </a:rPr>
              <a:t>Cost - $11 per pack; $220 per box of 2000</a:t>
            </a:r>
          </a:p>
          <a:p>
            <a:pPr marL="342900" indent="-342900">
              <a:buFont typeface="Arial" panose="020B0604020202020204" pitchFamily="34" charset="0"/>
              <a:buChar char="•"/>
            </a:pPr>
            <a:r>
              <a:rPr lang="en-US" sz="2400" dirty="0">
                <a:latin typeface="+mn-lt"/>
                <a:ea typeface="Verdana" panose="020B0604030504040204" pitchFamily="34" charset="0"/>
                <a:cs typeface="Verdana" panose="020B0604030504040204" pitchFamily="34" charset="0"/>
              </a:rPr>
              <a:t>Payment must be received prior to shipping</a:t>
            </a:r>
          </a:p>
          <a:p>
            <a:pPr marL="342900" indent="-342900">
              <a:buFont typeface="Arial" panose="020B0604020202020204" pitchFamily="34" charset="0"/>
              <a:buChar char="•"/>
            </a:pPr>
            <a:r>
              <a:rPr lang="en-US" sz="2400" dirty="0">
                <a:latin typeface="+mn-lt"/>
                <a:ea typeface="Verdana" panose="020B0604030504040204" pitchFamily="34" charset="0"/>
                <a:cs typeface="Verdana" panose="020B0604030504040204" pitchFamily="34" charset="0"/>
              </a:rPr>
              <a:t>Mail payments to:  </a:t>
            </a:r>
          </a:p>
          <a:p>
            <a:r>
              <a:rPr lang="en-US" sz="2400" b="1" dirty="0">
                <a:latin typeface="+mn-lt"/>
                <a:ea typeface="Verdana" panose="020B0604030504040204" pitchFamily="34" charset="0"/>
                <a:cs typeface="Verdana" panose="020B0604030504040204" pitchFamily="34" charset="0"/>
              </a:rPr>
              <a:t>	Georgia Department of Public Health</a:t>
            </a:r>
          </a:p>
          <a:p>
            <a:r>
              <a:rPr lang="en-US" sz="2400" b="1" dirty="0">
                <a:latin typeface="+mn-lt"/>
                <a:ea typeface="Verdana" panose="020B0604030504040204" pitchFamily="34" charset="0"/>
                <a:cs typeface="Verdana" panose="020B0604030504040204" pitchFamily="34" charset="0"/>
              </a:rPr>
              <a:t>	State Office of Vital Records</a:t>
            </a:r>
          </a:p>
          <a:p>
            <a:r>
              <a:rPr lang="en-US" sz="2400" b="1" dirty="0">
                <a:latin typeface="+mn-lt"/>
                <a:ea typeface="Verdana" panose="020B0604030504040204" pitchFamily="34" charset="0"/>
                <a:cs typeface="Verdana" panose="020B0604030504040204" pitchFamily="34" charset="0"/>
              </a:rPr>
              <a:t>	1680 Phoenix Blvd., Suite 100</a:t>
            </a:r>
          </a:p>
          <a:p>
            <a:r>
              <a:rPr lang="en-US" sz="2400" b="1" dirty="0">
                <a:latin typeface="+mn-lt"/>
                <a:ea typeface="Verdana" panose="020B0604030504040204" pitchFamily="34" charset="0"/>
                <a:cs typeface="Verdana" panose="020B0604030504040204" pitchFamily="34" charset="0"/>
              </a:rPr>
              <a:t>	Atlanta, GA 30349</a:t>
            </a:r>
          </a:p>
          <a:p>
            <a:pPr marL="342900" indent="-342900">
              <a:buFont typeface="Arial" panose="020B0604020202020204" pitchFamily="34" charset="0"/>
              <a:buChar char="•"/>
            </a:pPr>
            <a:r>
              <a:rPr lang="en-US" sz="2400" dirty="0">
                <a:latin typeface="+mn-lt"/>
                <a:ea typeface="Verdana" panose="020B0604030504040204" pitchFamily="34" charset="0"/>
                <a:cs typeface="Verdana" panose="020B0604030504040204" pitchFamily="34" charset="0"/>
              </a:rPr>
              <a:t>Shipment mailed within 24 hours via UPS 2-Day Ground</a:t>
            </a:r>
          </a:p>
          <a:p>
            <a:r>
              <a:rPr lang="en-US" sz="2000" b="1" i="1" dirty="0">
                <a:latin typeface="+mn-lt"/>
                <a:ea typeface="Verdana" panose="020B0604030504040204" pitchFamily="34" charset="0"/>
                <a:cs typeface="Verdana" panose="020B0604030504040204" pitchFamily="34" charset="0"/>
              </a:rPr>
              <a:t>To check the status of your order, send an email to </a:t>
            </a:r>
            <a:r>
              <a:rPr lang="en-US" sz="2000" b="1" i="1" dirty="0">
                <a:latin typeface="+mn-lt"/>
                <a:ea typeface="Verdana" panose="020B0604030504040204" pitchFamily="34" charset="0"/>
                <a:cs typeface="Verdana" panose="020B0604030504040204" pitchFamily="34" charset="0"/>
                <a:hlinkClick r:id="rId2" action="ppaction://hlinksldjump"/>
              </a:rPr>
              <a:t>vradminservices@dph.ga.gov</a:t>
            </a:r>
            <a:r>
              <a:rPr lang="en-US" sz="2400" dirty="0">
                <a:latin typeface="+mn-lt"/>
                <a:ea typeface="Verdana" panose="020B0604030504040204" pitchFamily="34" charset="0"/>
                <a:cs typeface="Verdana" panose="020B0604030504040204" pitchFamily="34" charset="0"/>
              </a:rPr>
              <a:t>. </a:t>
            </a:r>
          </a:p>
          <a:p>
            <a:pPr marL="342900" indent="-342900">
              <a:buFont typeface="Arial" panose="020B0604020202020204" pitchFamily="34" charset="0"/>
              <a:buChar char="•"/>
            </a:pPr>
            <a:endParaRPr lang="en-US" sz="2000" dirty="0">
              <a:latin typeface="+mn-lt"/>
              <a:ea typeface="Verdana" panose="020B0604030504040204" pitchFamily="34" charset="0"/>
              <a:cs typeface="Verdana" panose="020B0604030504040204" pitchFamily="34" charset="0"/>
            </a:endParaRPr>
          </a:p>
          <a:p>
            <a:pPr marL="285750" indent="-285750">
              <a:buFont typeface="Wingdings" panose="05000000000000000000" pitchFamily="2" charset="2"/>
              <a:buChar char="ü"/>
            </a:pPr>
            <a:endParaRPr lang="en-US" dirty="0">
              <a:latin typeface="+mn-lt"/>
            </a:endParaRPr>
          </a:p>
          <a:p>
            <a:pPr marL="285750" indent="-285750">
              <a:buFont typeface="Wingdings" panose="05000000000000000000" pitchFamily="2" charset="2"/>
              <a:buChar char="ü"/>
            </a:pPr>
            <a:endParaRPr lang="en-US" dirty="0">
              <a:latin typeface="+mn-lt"/>
            </a:endParaRPr>
          </a:p>
          <a:p>
            <a:endParaRPr lang="en-US" dirty="0">
              <a:latin typeface="+mn-lt"/>
            </a:endParaRPr>
          </a:p>
          <a:p>
            <a:pPr marL="285750" indent="-285750">
              <a:buFont typeface="Wingdings" panose="05000000000000000000" pitchFamily="2" charset="2"/>
              <a:buChar char="ü"/>
            </a:pPr>
            <a:endParaRPr lang="en-US" dirty="0">
              <a:latin typeface="+mn-lt"/>
            </a:endParaRPr>
          </a:p>
          <a:p>
            <a:pPr marL="285750" indent="-285750">
              <a:buFont typeface="Wingdings" panose="05000000000000000000" pitchFamily="2" charset="2"/>
              <a:buChar char="ü"/>
            </a:pPr>
            <a:endParaRPr lang="en-US" dirty="0">
              <a:latin typeface="+mn-lt"/>
            </a:endParaRPr>
          </a:p>
          <a:p>
            <a:endParaRPr lang="en-US" dirty="0">
              <a:latin typeface="+mn-lt"/>
            </a:endParaRP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24</a:t>
            </a:fld>
            <a:endParaRPr lang="en-US" dirty="0"/>
          </a:p>
        </p:txBody>
      </p:sp>
    </p:spTree>
    <p:extLst>
      <p:ext uri="{BB962C8B-B14F-4D97-AF65-F5344CB8AC3E}">
        <p14:creationId xmlns:p14="http://schemas.microsoft.com/office/powerpoint/2010/main" val="185074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66700"/>
            <a:ext cx="6057900" cy="646331"/>
          </a:xfrm>
          <a:prstGeom prst="rect">
            <a:avLst/>
          </a:prstGeom>
          <a:noFill/>
        </p:spPr>
        <p:txBody>
          <a:bodyPr wrap="square" rtlCol="0">
            <a:spAutoFit/>
          </a:bodyPr>
          <a:lstStyle/>
          <a:p>
            <a:pPr algn="ctr"/>
            <a:r>
              <a:rPr lang="en-US" sz="3600" b="1" dirty="0">
                <a:latin typeface="+mn-lt"/>
              </a:rPr>
              <a:t>Ordering Death Paper</a:t>
            </a:r>
          </a:p>
        </p:txBody>
      </p:sp>
      <p:sp>
        <p:nvSpPr>
          <p:cNvPr id="2" name="TextBox 1"/>
          <p:cNvSpPr txBox="1"/>
          <p:nvPr/>
        </p:nvSpPr>
        <p:spPr>
          <a:xfrm>
            <a:off x="1407835" y="1295400"/>
            <a:ext cx="6819900" cy="5909310"/>
          </a:xfrm>
          <a:prstGeom prst="rect">
            <a:avLst/>
          </a:prstGeom>
          <a:noFill/>
        </p:spPr>
        <p:txBody>
          <a:bodyPr wrap="square" rtlCol="0">
            <a:spAutoFit/>
          </a:bodyPr>
          <a:lstStyle/>
          <a:p>
            <a:pPr algn="ctr"/>
            <a:r>
              <a:rPr lang="en-US" sz="2800" b="1" dirty="0">
                <a:solidFill>
                  <a:srgbClr val="FF0000"/>
                </a:solidFill>
                <a:latin typeface="+mn-lt"/>
                <a:ea typeface="Verdana" panose="020B0604030504040204" pitchFamily="34" charset="0"/>
                <a:cs typeface="Verdana" panose="020B0604030504040204" pitchFamily="34" charset="0"/>
              </a:rPr>
              <a:t>IF IT’S PRINTED</a:t>
            </a:r>
          </a:p>
          <a:p>
            <a:pPr algn="ctr"/>
            <a:r>
              <a:rPr lang="en-US" sz="2800" b="1" dirty="0">
                <a:latin typeface="+mn-lt"/>
                <a:ea typeface="Verdana" panose="020B0604030504040204" pitchFamily="34" charset="0"/>
                <a:cs typeface="Verdana" panose="020B0604030504040204" pitchFamily="34" charset="0"/>
              </a:rPr>
              <a:t>30 Glenridge Drive</a:t>
            </a:r>
          </a:p>
          <a:p>
            <a:pPr algn="ctr"/>
            <a:r>
              <a:rPr lang="en-US" sz="2800" b="1" dirty="0">
                <a:latin typeface="+mn-lt"/>
                <a:ea typeface="Verdana" panose="020B0604030504040204" pitchFamily="34" charset="0"/>
                <a:cs typeface="Verdana" panose="020B0604030504040204" pitchFamily="34" charset="0"/>
              </a:rPr>
              <a:t>Newnan, Georgia 30265</a:t>
            </a:r>
          </a:p>
          <a:p>
            <a:pPr algn="ctr"/>
            <a:endParaRPr lang="en-US" sz="2800" b="1" dirty="0">
              <a:latin typeface="+mn-lt"/>
              <a:ea typeface="Verdana" panose="020B0604030504040204" pitchFamily="34" charset="0"/>
              <a:cs typeface="Verdana" panose="020B0604030504040204" pitchFamily="34" charset="0"/>
            </a:endParaRPr>
          </a:p>
          <a:p>
            <a:pPr algn="ctr"/>
            <a:r>
              <a:rPr lang="en-US" sz="2800" b="1" dirty="0">
                <a:latin typeface="+mn-lt"/>
                <a:ea typeface="Verdana" panose="020B0604030504040204" pitchFamily="34" charset="0"/>
                <a:cs typeface="Verdana" panose="020B0604030504040204" pitchFamily="34" charset="0"/>
              </a:rPr>
              <a:t>Sean Milligan</a:t>
            </a:r>
          </a:p>
          <a:p>
            <a:pPr algn="ctr"/>
            <a:r>
              <a:rPr lang="en-US" sz="2800" b="1" dirty="0">
                <a:latin typeface="+mn-lt"/>
                <a:ea typeface="Verdana" panose="020B0604030504040204" pitchFamily="34" charset="0"/>
                <a:cs typeface="Verdana" panose="020B0604030504040204" pitchFamily="34" charset="0"/>
              </a:rPr>
              <a:t>770-253-1243</a:t>
            </a:r>
          </a:p>
          <a:p>
            <a:pPr algn="ctr"/>
            <a:endParaRPr lang="en-US" sz="2800" b="1" dirty="0">
              <a:solidFill>
                <a:srgbClr val="FF0000"/>
              </a:solidFill>
              <a:latin typeface="+mn-lt"/>
              <a:ea typeface="Verdana" panose="020B0604030504040204" pitchFamily="34" charset="0"/>
              <a:cs typeface="Verdana" panose="020B0604030504040204" pitchFamily="34" charset="0"/>
            </a:endParaRPr>
          </a:p>
          <a:p>
            <a:pPr algn="ctr"/>
            <a:r>
              <a:rPr lang="en-US" sz="2800" b="1" dirty="0">
                <a:solidFill>
                  <a:srgbClr val="FF0000"/>
                </a:solidFill>
                <a:latin typeface="+mn-lt"/>
                <a:ea typeface="Verdana" panose="020B0604030504040204" pitchFamily="34" charset="0"/>
                <a:cs typeface="Verdana" panose="020B0604030504040204" pitchFamily="34" charset="0"/>
              </a:rPr>
              <a:t>Ask for the Blue-Green Georgia </a:t>
            </a:r>
          </a:p>
          <a:p>
            <a:pPr algn="ctr"/>
            <a:r>
              <a:rPr lang="en-US" sz="2800" b="1" dirty="0">
                <a:solidFill>
                  <a:srgbClr val="FF0000"/>
                </a:solidFill>
                <a:latin typeface="+mn-lt"/>
                <a:ea typeface="Verdana" panose="020B0604030504040204" pitchFamily="34" charset="0"/>
                <a:cs typeface="Verdana" panose="020B0604030504040204" pitchFamily="34" charset="0"/>
              </a:rPr>
              <a:t>Basket Weave Death Paper</a:t>
            </a:r>
          </a:p>
          <a:p>
            <a:pPr algn="ctr"/>
            <a:endParaRPr lang="en-US" dirty="0"/>
          </a:p>
          <a:p>
            <a:pPr marL="214313" indent="-214313" algn="ctr">
              <a:buFont typeface="Wingdings" panose="05000000000000000000" pitchFamily="2" charset="2"/>
              <a:buChar char="ü"/>
            </a:pPr>
            <a:endParaRPr lang="en-US" dirty="0"/>
          </a:p>
          <a:p>
            <a:pPr marL="214313" indent="-214313" algn="ctr">
              <a:buFont typeface="Wingdings" panose="05000000000000000000" pitchFamily="2" charset="2"/>
              <a:buChar char="ü"/>
            </a:pPr>
            <a:endParaRPr lang="en-US" dirty="0"/>
          </a:p>
          <a:p>
            <a:pPr algn="ctr"/>
            <a:endParaRPr lang="en-US" dirty="0"/>
          </a:p>
          <a:p>
            <a:pPr marL="214313" indent="-214313" algn="ctr">
              <a:buFont typeface="Wingdings" panose="05000000000000000000" pitchFamily="2" charset="2"/>
              <a:buChar char="ü"/>
            </a:pPr>
            <a:endParaRPr lang="en-US" dirty="0"/>
          </a:p>
          <a:p>
            <a:pPr marL="214313" indent="-214313" algn="ctr">
              <a:buFont typeface="Wingdings" panose="05000000000000000000" pitchFamily="2" charset="2"/>
              <a:buChar char="ü"/>
            </a:pPr>
            <a:endParaRPr lang="en-US" dirty="0"/>
          </a:p>
          <a:p>
            <a:pPr algn="ctr"/>
            <a:endParaRPr lang="en-US" dirty="0"/>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25</a:t>
            </a:fld>
            <a:endParaRPr lang="en-US" dirty="0"/>
          </a:p>
        </p:txBody>
      </p:sp>
    </p:spTree>
    <p:extLst>
      <p:ext uri="{BB962C8B-B14F-4D97-AF65-F5344CB8AC3E}">
        <p14:creationId xmlns:p14="http://schemas.microsoft.com/office/powerpoint/2010/main" val="3198493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551"/>
            <a:ext cx="8839200" cy="969606"/>
          </a:xfrm>
        </p:spPr>
        <p:txBody>
          <a:bodyPr>
            <a:noAutofit/>
          </a:bodyPr>
          <a:lstStyle/>
          <a:p>
            <a:r>
              <a:rPr lang="en-US" sz="4000" b="1" dirty="0"/>
              <a:t/>
            </a:r>
            <a:br>
              <a:rPr lang="en-US" sz="4000" b="1" dirty="0"/>
            </a:br>
            <a:r>
              <a:rPr lang="en-US" sz="4000" b="1" dirty="0"/>
              <a:t>WEBSITE</a:t>
            </a:r>
            <a:br>
              <a:rPr lang="en-US" sz="4000" b="1" dirty="0"/>
            </a:br>
            <a:r>
              <a:rPr lang="en-US" sz="2800" b="1" dirty="0"/>
              <a:t>						</a:t>
            </a:r>
          </a:p>
        </p:txBody>
      </p:sp>
      <p:sp>
        <p:nvSpPr>
          <p:cNvPr id="5" name="Content Placeholder 4"/>
          <p:cNvSpPr>
            <a:spLocks noGrp="1"/>
          </p:cNvSpPr>
          <p:nvPr>
            <p:ph sz="half" idx="1"/>
          </p:nvPr>
        </p:nvSpPr>
        <p:spPr>
          <a:xfrm>
            <a:off x="533400" y="1124616"/>
            <a:ext cx="8229600" cy="5386874"/>
          </a:xfrm>
        </p:spPr>
        <p:txBody>
          <a:bodyPr>
            <a:noAutofit/>
          </a:bodyPr>
          <a:lstStyle/>
          <a:p>
            <a:r>
              <a:rPr lang="en-US" sz="2400" b="1" dirty="0"/>
              <a:t>Resource Area&gt;Training Materials</a:t>
            </a:r>
            <a:r>
              <a:rPr lang="en-US" sz="2400" dirty="0"/>
              <a:t> </a:t>
            </a:r>
          </a:p>
          <a:p>
            <a:pPr lvl="1">
              <a:buFont typeface="Arial" panose="020B0604020202020204" pitchFamily="34" charset="0"/>
              <a:buChar char="•"/>
            </a:pPr>
            <a:r>
              <a:rPr lang="en-US" sz="1800" dirty="0"/>
              <a:t>Registrars </a:t>
            </a:r>
          </a:p>
          <a:p>
            <a:pPr lvl="1">
              <a:buFont typeface="Arial" panose="020B0604020202020204" pitchFamily="34" charset="0"/>
              <a:buChar char="•"/>
            </a:pPr>
            <a:r>
              <a:rPr lang="en-US" sz="1800" dirty="0"/>
              <a:t>Birthing Centers </a:t>
            </a:r>
          </a:p>
          <a:p>
            <a:pPr lvl="1">
              <a:buFont typeface="Arial" panose="020B0604020202020204" pitchFamily="34" charset="0"/>
              <a:buChar char="•"/>
            </a:pPr>
            <a:r>
              <a:rPr lang="en-US" sz="1800" dirty="0"/>
              <a:t>Funeral Homes</a:t>
            </a:r>
          </a:p>
          <a:p>
            <a:pPr marL="457200" lvl="1" indent="0">
              <a:buNone/>
            </a:pPr>
            <a:endParaRPr lang="en-US" sz="1800" dirty="0"/>
          </a:p>
          <a:p>
            <a:r>
              <a:rPr lang="en-US" sz="2400" b="1" dirty="0"/>
              <a:t>Publications and Forms </a:t>
            </a:r>
          </a:p>
          <a:p>
            <a:pPr lvl="1">
              <a:buFont typeface="Arial" panose="020B0604020202020204" pitchFamily="34" charset="0"/>
              <a:buChar char="•"/>
            </a:pPr>
            <a:r>
              <a:rPr lang="en-US" sz="1800" dirty="0"/>
              <a:t>Vital Connections Newsletter</a:t>
            </a:r>
          </a:p>
          <a:p>
            <a:pPr lvl="1">
              <a:buFont typeface="Arial" panose="020B0604020202020204" pitchFamily="34" charset="0"/>
              <a:buChar char="•"/>
            </a:pPr>
            <a:r>
              <a:rPr lang="en-US" sz="1800" dirty="0"/>
              <a:t>Fillable PDF Format</a:t>
            </a:r>
          </a:p>
          <a:p>
            <a:endParaRPr lang="en-US" sz="1800" b="1" dirty="0"/>
          </a:p>
          <a:p>
            <a:r>
              <a:rPr lang="en-US" sz="2400" b="1" dirty="0"/>
              <a:t>Training Tools</a:t>
            </a:r>
          </a:p>
          <a:p>
            <a:pPr lvl="1">
              <a:buFont typeface="Arial" panose="020B0604020202020204" pitchFamily="34" charset="0"/>
              <a:buChar char="•"/>
            </a:pPr>
            <a:r>
              <a:rPr lang="en-US" sz="1800" dirty="0"/>
              <a:t>YouTube Channel Link</a:t>
            </a:r>
          </a:p>
          <a:p>
            <a:pPr lvl="1">
              <a:buFont typeface="Arial" panose="020B0604020202020204" pitchFamily="34" charset="0"/>
              <a:buChar char="•"/>
            </a:pPr>
            <a:r>
              <a:rPr lang="en-US" sz="1800" dirty="0"/>
              <a:t>Webinars</a:t>
            </a:r>
          </a:p>
          <a:p>
            <a:pPr marL="0" indent="0">
              <a:buNone/>
            </a:pPr>
            <a:endParaRPr lang="en-US" sz="1600" dirty="0"/>
          </a:p>
          <a:p>
            <a:endParaRPr lang="en-US" sz="1800" dirty="0"/>
          </a:p>
          <a:p>
            <a:endParaRPr lang="en-US" sz="1800" dirty="0"/>
          </a:p>
        </p:txBody>
      </p:sp>
      <p:pic>
        <p:nvPicPr>
          <p:cNvPr id="2" name="Picture 1"/>
          <p:cNvPicPr>
            <a:picLocks noChangeAspect="1"/>
          </p:cNvPicPr>
          <p:nvPr/>
        </p:nvPicPr>
        <p:blipFill>
          <a:blip r:embed="rId3"/>
          <a:stretch>
            <a:fillRect/>
          </a:stretch>
        </p:blipFill>
        <p:spPr>
          <a:xfrm>
            <a:off x="5676900" y="2286000"/>
            <a:ext cx="2705100" cy="1714500"/>
          </a:xfrm>
          <a:prstGeom prst="rect">
            <a:avLst/>
          </a:prstGeom>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26</a:t>
            </a:fld>
            <a:endParaRPr lang="en-US" dirty="0"/>
          </a:p>
        </p:txBody>
      </p:sp>
    </p:spTree>
    <p:extLst>
      <p:ext uri="{BB962C8B-B14F-4D97-AF65-F5344CB8AC3E}">
        <p14:creationId xmlns:p14="http://schemas.microsoft.com/office/powerpoint/2010/main" val="1673161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24" y="313765"/>
            <a:ext cx="914400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WEBSITE</a:t>
            </a: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24" t="21111" r="70439" b="11778"/>
          <a:stretch/>
        </p:blipFill>
        <p:spPr bwMode="auto">
          <a:xfrm>
            <a:off x="647700" y="1052238"/>
            <a:ext cx="3322565" cy="4297279"/>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901" t="21000" r="70456" b="11889"/>
          <a:stretch/>
        </p:blipFill>
        <p:spPr bwMode="auto">
          <a:xfrm>
            <a:off x="5524500" y="1070888"/>
            <a:ext cx="3367479" cy="429728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2249" y="1257300"/>
            <a:ext cx="3726054" cy="485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907" r="10759"/>
          <a:stretch/>
        </p:blipFill>
        <p:spPr bwMode="auto">
          <a:xfrm>
            <a:off x="1602331" y="1752600"/>
            <a:ext cx="6208039" cy="439947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16D3F53-4215-46A5-948E-95F23085F21D}" type="slidenum">
              <a:rPr lang="en-US" smtClean="0"/>
              <a:pPr>
                <a:defRPr/>
              </a:pPr>
              <a:t>27</a:t>
            </a:fld>
            <a:endParaRPr lang="en-US" dirty="0"/>
          </a:p>
        </p:txBody>
      </p:sp>
    </p:spTree>
    <p:extLst>
      <p:ext uri="{BB962C8B-B14F-4D97-AF65-F5344CB8AC3E}">
        <p14:creationId xmlns:p14="http://schemas.microsoft.com/office/powerpoint/2010/main" val="418609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24" y="313765"/>
            <a:ext cx="914400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VR FORMS &amp; DPH WEBSITE</a:t>
            </a:r>
          </a:p>
        </p:txBody>
      </p:sp>
      <p:sp>
        <p:nvSpPr>
          <p:cNvPr id="11" name="TextBox 10"/>
          <p:cNvSpPr txBox="1"/>
          <p:nvPr/>
        </p:nvSpPr>
        <p:spPr>
          <a:xfrm>
            <a:off x="293367" y="2038373"/>
            <a:ext cx="8403875" cy="2062103"/>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 </a:t>
            </a:r>
          </a:p>
          <a:p>
            <a:r>
              <a:rPr lang="en-US" sz="1600" b="1" dirty="0">
                <a:solidFill>
                  <a:schemeClr val="accent1">
                    <a:lumMod val="75000"/>
                  </a:schemeClr>
                </a:solidFill>
                <a:latin typeface="Arial" panose="020B0604020202020204" pitchFamily="34" charset="0"/>
                <a:cs typeface="Arial" panose="020B0604020202020204" pitchFamily="34" charset="0"/>
              </a:rPr>
              <a:t>To access the forms via the DPH website: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Open the browser of your choice.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Type dph.georgia.gov in the address bar.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On the main menu hover your mouse over programs.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Scroll down and select Vital Records.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On the left hand menu click the Resources tab.</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Select forms under the resources menu. </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01" t="21000" r="70456" b="11889"/>
          <a:stretch/>
        </p:blipFill>
        <p:spPr bwMode="auto">
          <a:xfrm>
            <a:off x="5445623" y="1351429"/>
            <a:ext cx="2125505" cy="274904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901" t="21111" r="70384" b="11889"/>
          <a:stretch/>
        </p:blipFill>
        <p:spPr bwMode="auto">
          <a:xfrm>
            <a:off x="6210300" y="2286000"/>
            <a:ext cx="2125505" cy="2732792"/>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16D3F53-4215-46A5-948E-95F23085F21D}" type="slidenum">
              <a:rPr lang="en-US" smtClean="0"/>
              <a:pPr>
                <a:defRPr/>
              </a:pPr>
              <a:t>28</a:t>
            </a:fld>
            <a:endParaRPr lang="en-US" dirty="0"/>
          </a:p>
        </p:txBody>
      </p:sp>
    </p:spTree>
    <p:extLst>
      <p:ext uri="{BB962C8B-B14F-4D97-AF65-F5344CB8AC3E}">
        <p14:creationId xmlns:p14="http://schemas.microsoft.com/office/powerpoint/2010/main" val="2906441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THE VITAL CONNECTION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45831"/>
            <a:ext cx="3733800" cy="486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57700" y="1015405"/>
            <a:ext cx="4191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Released around the 22</a:t>
            </a:r>
            <a:r>
              <a:rPr lang="en-US" baseline="30000" dirty="0"/>
              <a:t>th</a:t>
            </a:r>
            <a:r>
              <a:rPr lang="en-US" dirty="0"/>
              <a:t> of each month</a:t>
            </a:r>
          </a:p>
          <a:p>
            <a:pPr marL="285750" indent="-285750">
              <a:buFont typeface="Arial" panose="020B0604020202020204" pitchFamily="34" charset="0"/>
              <a:buChar char="•"/>
            </a:pPr>
            <a:r>
              <a:rPr lang="en-US" dirty="0"/>
              <a:t>Posted to website under Vital News</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85" t="16818" r="27888"/>
          <a:stretch/>
        </p:blipFill>
        <p:spPr bwMode="auto">
          <a:xfrm>
            <a:off x="4572000" y="1938736"/>
            <a:ext cx="4000500" cy="385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29</a:t>
            </a:fld>
            <a:endParaRPr lang="en-US" dirty="0"/>
          </a:p>
        </p:txBody>
      </p:sp>
    </p:spTree>
    <p:extLst>
      <p:ext uri="{BB962C8B-B14F-4D97-AF65-F5344CB8AC3E}">
        <p14:creationId xmlns:p14="http://schemas.microsoft.com/office/powerpoint/2010/main" val="118834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
            <a:ext cx="8839200" cy="1143000"/>
          </a:xfrm>
        </p:spPr>
        <p:txBody>
          <a:bodyPr/>
          <a:lstStyle/>
          <a:p>
            <a:r>
              <a:rPr lang="en-US" b="1" dirty="0">
                <a:latin typeface="+mn-lt"/>
              </a:rPr>
              <a:t>Vital Records</a:t>
            </a:r>
          </a:p>
        </p:txBody>
      </p:sp>
      <p:sp>
        <p:nvSpPr>
          <p:cNvPr id="3" name="Content Placeholder 2"/>
          <p:cNvSpPr>
            <a:spLocks noGrp="1"/>
          </p:cNvSpPr>
          <p:nvPr>
            <p:ph idx="1"/>
          </p:nvPr>
        </p:nvSpPr>
        <p:spPr>
          <a:xfrm>
            <a:off x="457200" y="1447800"/>
            <a:ext cx="8229600" cy="4678363"/>
          </a:xfrm>
        </p:spPr>
        <p:txBody>
          <a:bodyPr>
            <a:normAutofit/>
          </a:bodyPr>
          <a:lstStyle/>
          <a:p>
            <a:pPr marL="0" indent="0" algn="ctr">
              <a:buNone/>
            </a:pPr>
            <a:r>
              <a:rPr lang="en-US" b="1" dirty="0"/>
              <a:t>MISSION</a:t>
            </a:r>
          </a:p>
          <a:p>
            <a:r>
              <a:rPr lang="en-US" sz="3000" dirty="0"/>
              <a:t>Create, maintain, protect, and provide access to vital event records in order to implement programs that promote health and well-being of Georgia constituents</a:t>
            </a:r>
          </a:p>
          <a:p>
            <a:pPr marL="0" indent="0" algn="ctr">
              <a:buNone/>
            </a:pPr>
            <a:r>
              <a:rPr lang="en-US" b="1" dirty="0"/>
              <a:t>VISION</a:t>
            </a:r>
          </a:p>
          <a:p>
            <a:r>
              <a:rPr lang="en-US" sz="3000" dirty="0"/>
              <a:t>To be known as an operationally excellent unit of DPH</a:t>
            </a:r>
          </a:p>
          <a:p>
            <a:endParaRPr lang="en-US" dirty="0"/>
          </a:p>
        </p:txBody>
      </p:sp>
      <p:sp>
        <p:nvSpPr>
          <p:cNvPr id="4" name="Slide Number Placeholder 3"/>
          <p:cNvSpPr>
            <a:spLocks noGrp="1"/>
          </p:cNvSpPr>
          <p:nvPr>
            <p:ph type="sldNum" sz="quarter" idx="12"/>
          </p:nvPr>
        </p:nvSpPr>
        <p:spPr/>
        <p:txBody>
          <a:bodyPr/>
          <a:lstStyle/>
          <a:p>
            <a:fld id="{608541EE-DB3D-4F29-A339-24D3D0163825}" type="slidenum">
              <a:rPr lang="en-US" smtClean="0"/>
              <a:t>3</a:t>
            </a:fld>
            <a:endParaRPr lang="en-US" dirty="0"/>
          </a:p>
        </p:txBody>
      </p:sp>
    </p:spTree>
    <p:extLst>
      <p:ext uri="{BB962C8B-B14F-4D97-AF65-F5344CB8AC3E}">
        <p14:creationId xmlns:p14="http://schemas.microsoft.com/office/powerpoint/2010/main" val="163806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76200" y="2133600"/>
            <a:ext cx="9191625" cy="2514600"/>
          </a:xfrm>
          <a:prstGeom prst="rect">
            <a:avLst/>
          </a:prstGeom>
          <a:noFill/>
          <a:ln w="38100">
            <a:noFill/>
            <a:miter lim="800000"/>
            <a:headEnd/>
            <a:tailEnd/>
          </a:ln>
        </p:spPr>
        <p:txBody>
          <a:bodyPr anchor="ctr"/>
          <a:lstStyle/>
          <a:p>
            <a:pPr algn="ctr" eaLnBrk="1" hangingPunct="1">
              <a:spcAft>
                <a:spcPct val="25000"/>
              </a:spcAft>
              <a:defRPr/>
            </a:pPr>
            <a:r>
              <a:rPr lang="en-US" sz="4000" b="1" dirty="0">
                <a:latin typeface="+mn-lt"/>
                <a:cs typeface="Segoe UI" pitchFamily="34" charset="0"/>
              </a:rPr>
              <a:t>Data Integrity and Analytics</a:t>
            </a:r>
          </a:p>
        </p:txBody>
      </p:sp>
      <p:sp>
        <p:nvSpPr>
          <p:cNvPr id="2" name="Slide Number Placeholder 1"/>
          <p:cNvSpPr>
            <a:spLocks noGrp="1"/>
          </p:cNvSpPr>
          <p:nvPr>
            <p:ph type="sldNum" sz="quarter" idx="12"/>
          </p:nvPr>
        </p:nvSpPr>
        <p:spPr/>
        <p:txBody>
          <a:bodyPr/>
          <a:lstStyle/>
          <a:p>
            <a:pPr>
              <a:defRPr/>
            </a:pPr>
            <a:fld id="{2BFE0433-B60C-4FEA-8168-CDB1AE906A36}" type="slidenum">
              <a:rPr lang="en-US" smtClean="0"/>
              <a:pPr>
                <a:defRPr/>
              </a:pPr>
              <a:t>30</a:t>
            </a:fld>
            <a:endParaRPr lang="en-US" dirty="0"/>
          </a:p>
        </p:txBody>
      </p:sp>
    </p:spTree>
    <p:extLst>
      <p:ext uri="{BB962C8B-B14F-4D97-AF65-F5344CB8AC3E}">
        <p14:creationId xmlns:p14="http://schemas.microsoft.com/office/powerpoint/2010/main" val="137513793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81100"/>
          </a:xfrm>
        </p:spPr>
        <p:txBody>
          <a:bodyPr>
            <a:normAutofit fontScale="90000"/>
          </a:bodyPr>
          <a:lstStyle/>
          <a:p>
            <a:r>
              <a:rPr lang="en-US" b="1" dirty="0">
                <a:latin typeface="+mn-lt"/>
              </a:rPr>
              <a:t/>
            </a:r>
            <a:br>
              <a:rPr lang="en-US" b="1" dirty="0">
                <a:latin typeface="+mn-lt"/>
              </a:rPr>
            </a:br>
            <a:r>
              <a:rPr lang="en-US" b="1" dirty="0">
                <a:latin typeface="+mn-lt"/>
              </a:rPr>
              <a:t>Data Integrity &amp; Analytics</a:t>
            </a:r>
            <a:br>
              <a:rPr lang="en-US" b="1" dirty="0">
                <a:latin typeface="+mn-lt"/>
              </a:rPr>
            </a:br>
            <a:r>
              <a:rPr lang="en-US" b="1" dirty="0">
                <a:ea typeface="Verdana" panose="020B0604030504040204" pitchFamily="34" charset="0"/>
                <a:cs typeface="Verdana" panose="020B0604030504040204" pitchFamily="34" charset="0"/>
              </a:rPr>
              <a:t>Overview</a:t>
            </a:r>
            <a:br>
              <a:rPr lang="en-US" b="1" dirty="0">
                <a:ea typeface="Verdana" panose="020B0604030504040204" pitchFamily="34" charset="0"/>
                <a:cs typeface="Verdana" panose="020B0604030504040204" pitchFamily="34" charset="0"/>
              </a:rPr>
            </a:br>
            <a:endParaRPr lang="en-US" b="1" dirty="0">
              <a:latin typeface="+mn-lt"/>
            </a:endParaRPr>
          </a:p>
        </p:txBody>
      </p:sp>
      <p:sp>
        <p:nvSpPr>
          <p:cNvPr id="3" name="Content Placeholder 2"/>
          <p:cNvSpPr>
            <a:spLocks noGrp="1"/>
          </p:cNvSpPr>
          <p:nvPr>
            <p:ph idx="1"/>
          </p:nvPr>
        </p:nvSpPr>
        <p:spPr>
          <a:xfrm>
            <a:off x="609600" y="1371600"/>
            <a:ext cx="8317924" cy="4724400"/>
          </a:xfrm>
        </p:spPr>
        <p:txBody>
          <a:bodyPr>
            <a:normAutofit/>
          </a:bodyPr>
          <a:lstStyle/>
          <a:p>
            <a:pPr marL="0" lvl="0" indent="0" algn="ctr">
              <a:buNone/>
            </a:pPr>
            <a:r>
              <a:rPr lang="en-US" dirty="0"/>
              <a:t> </a:t>
            </a:r>
          </a:p>
          <a:p>
            <a:pPr marL="457200" lvl="1" indent="0">
              <a:buNone/>
            </a:pPr>
            <a:r>
              <a:rPr lang="en-US" b="1" i="1" dirty="0"/>
              <a:t>Responsible for monitoring and maintaining data integrity; reporting vital records data; electronic exchange of data with outside agencies and partners.</a:t>
            </a:r>
          </a:p>
          <a:p>
            <a:pPr marL="457200" lvl="1" indent="0">
              <a:buNone/>
            </a:pPr>
            <a:endParaRPr lang="en-US" b="1" i="1" dirty="0"/>
          </a:p>
          <a:p>
            <a:pPr marL="457200" lvl="1" indent="0">
              <a:buNone/>
            </a:pPr>
            <a:endParaRPr lang="en-US" b="1" i="1" dirty="0"/>
          </a:p>
          <a:p>
            <a:pPr marL="457200" lvl="1" indent="0">
              <a:buNone/>
            </a:pPr>
            <a:endParaRPr lang="en-US" dirty="0"/>
          </a:p>
        </p:txBody>
      </p:sp>
      <p:pic>
        <p:nvPicPr>
          <p:cNvPr id="5" name="Picture 10" descr="C:\Users\cbmartin\AppData\Local\Microsoft\Windows\Temporary Internet Files\Content.IE5\4AWT8LM4\Cycle_oval_re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398" y="4229100"/>
            <a:ext cx="4333204" cy="18669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08541EE-DB3D-4F29-A339-24D3D0163825}" type="slidenum">
              <a:rPr lang="en-US" smtClean="0"/>
              <a:t>31</a:t>
            </a:fld>
            <a:endParaRPr lang="en-US" dirty="0"/>
          </a:p>
        </p:txBody>
      </p:sp>
    </p:spTree>
    <p:extLst>
      <p:ext uri="{BB962C8B-B14F-4D97-AF65-F5344CB8AC3E}">
        <p14:creationId xmlns:p14="http://schemas.microsoft.com/office/powerpoint/2010/main" val="3793686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81100"/>
          </a:xfrm>
        </p:spPr>
        <p:txBody>
          <a:bodyPr>
            <a:noAutofit/>
          </a:bodyPr>
          <a:lstStyle/>
          <a:p>
            <a:r>
              <a:rPr lang="en-US" sz="4000" b="1" dirty="0">
                <a:latin typeface="+mn-lt"/>
              </a:rPr>
              <a:t>Data Integrity &amp; Analytics Functional Responsibilities</a:t>
            </a:r>
          </a:p>
        </p:txBody>
      </p:sp>
      <p:sp>
        <p:nvSpPr>
          <p:cNvPr id="3" name="Content Placeholder 2"/>
          <p:cNvSpPr>
            <a:spLocks noGrp="1"/>
          </p:cNvSpPr>
          <p:nvPr>
            <p:ph idx="1"/>
          </p:nvPr>
        </p:nvSpPr>
        <p:spPr>
          <a:xfrm>
            <a:off x="659460" y="1295400"/>
            <a:ext cx="8317924" cy="4914900"/>
          </a:xfrm>
        </p:spPr>
        <p:txBody>
          <a:bodyPr>
            <a:normAutofit/>
          </a:bodyPr>
          <a:lstStyle/>
          <a:p>
            <a:pPr marL="0" indent="0" algn="ctr">
              <a:buNone/>
            </a:pPr>
            <a:endParaRPr lang="en-US" dirty="0"/>
          </a:p>
          <a:p>
            <a:pPr>
              <a:lnSpc>
                <a:spcPct val="120000"/>
              </a:lnSpc>
              <a:spcBef>
                <a:spcPts val="0"/>
              </a:spcBef>
            </a:pPr>
            <a:r>
              <a:rPr lang="en-US" sz="2800" dirty="0"/>
              <a:t>ZOHO Reporting</a:t>
            </a:r>
          </a:p>
          <a:p>
            <a:pPr>
              <a:lnSpc>
                <a:spcPct val="120000"/>
              </a:lnSpc>
              <a:spcBef>
                <a:spcPts val="0"/>
              </a:spcBef>
            </a:pPr>
            <a:r>
              <a:rPr lang="en-US" sz="2800" dirty="0"/>
              <a:t>GAVERS State Employee Training</a:t>
            </a:r>
          </a:p>
          <a:p>
            <a:pPr>
              <a:lnSpc>
                <a:spcPct val="120000"/>
              </a:lnSpc>
              <a:spcBef>
                <a:spcPts val="0"/>
              </a:spcBef>
            </a:pPr>
            <a:r>
              <a:rPr lang="en-US" sz="2800" dirty="0"/>
              <a:t>GTA Ticketing</a:t>
            </a:r>
          </a:p>
          <a:p>
            <a:pPr>
              <a:lnSpc>
                <a:spcPct val="120000"/>
              </a:lnSpc>
              <a:spcBef>
                <a:spcPts val="0"/>
              </a:spcBef>
            </a:pPr>
            <a:r>
              <a:rPr lang="en-US" sz="2800" dirty="0"/>
              <a:t>Helpdesk</a:t>
            </a:r>
          </a:p>
          <a:p>
            <a:pPr>
              <a:lnSpc>
                <a:spcPct val="120000"/>
              </a:lnSpc>
              <a:spcBef>
                <a:spcPts val="0"/>
              </a:spcBef>
            </a:pPr>
            <a:r>
              <a:rPr lang="en-US" sz="2800" dirty="0"/>
              <a:t>UAT Testing</a:t>
            </a:r>
          </a:p>
          <a:p>
            <a:pPr marL="171450" indent="-171450">
              <a:buFont typeface="Wingdings" pitchFamily="2" charset="2"/>
              <a:buChar char="Ø"/>
            </a:pPr>
            <a:endParaRPr lang="en-US" sz="2400" dirty="0"/>
          </a:p>
          <a:p>
            <a:pPr marL="0" indent="0" eaLnBrk="0" hangingPunct="0">
              <a:buNone/>
            </a:pPr>
            <a:endParaRPr lang="en-US" sz="2400" b="1" dirty="0"/>
          </a:p>
          <a:p>
            <a:pPr marL="0" marR="0" indent="0">
              <a:lnSpc>
                <a:spcPct val="107000"/>
              </a:lnSpc>
              <a:spcBef>
                <a:spcPts val="0"/>
              </a:spcBef>
              <a:spcAft>
                <a:spcPts val="800"/>
              </a:spcAft>
              <a:buNone/>
            </a:pPr>
            <a:r>
              <a:rPr lang="en-US" sz="2400" dirty="0">
                <a:latin typeface="Segoe UI" panose="020B0502040204020203"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eaLnBrk="0" hangingPunct="0">
              <a:buNone/>
            </a:pPr>
            <a:endParaRPr lang="en-US" sz="2400" b="1" dirty="0"/>
          </a:p>
          <a:p>
            <a:pPr marL="0" indent="0" eaLnBrk="0" hangingPunct="0">
              <a:buNone/>
            </a:pPr>
            <a:endParaRPr lang="en-US" sz="2400" b="1" dirty="0"/>
          </a:p>
          <a:p>
            <a:pPr marL="0" indent="0" eaLnBrk="0" hangingPunct="0">
              <a:buNone/>
            </a:pPr>
            <a:endParaRPr lang="en-US" sz="8000" dirty="0"/>
          </a:p>
          <a:p>
            <a:pPr marL="0" indent="0">
              <a:buNone/>
            </a:pPr>
            <a:endParaRPr lang="en-US" dirty="0"/>
          </a:p>
          <a:p>
            <a:pPr marL="0" indent="0" algn="ctr">
              <a:buNone/>
            </a:pPr>
            <a:endParaRPr lang="en-US" sz="12800" dirty="0"/>
          </a:p>
          <a:p>
            <a:pPr marL="0" indent="0" eaLnBrk="0" hangingPunct="0">
              <a:spcBef>
                <a:spcPct val="5000"/>
              </a:spcBef>
              <a:buNone/>
            </a:pPr>
            <a:endParaRPr lang="en-US" sz="128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608541EE-DB3D-4F29-A339-24D3D0163825}" type="slidenum">
              <a:rPr lang="en-US" smtClean="0"/>
              <a:t>32</a:t>
            </a:fld>
            <a:endParaRPr lang="en-US" dirty="0"/>
          </a:p>
        </p:txBody>
      </p:sp>
    </p:spTree>
    <p:extLst>
      <p:ext uri="{BB962C8B-B14F-4D97-AF65-F5344CB8AC3E}">
        <p14:creationId xmlns:p14="http://schemas.microsoft.com/office/powerpoint/2010/main" val="3987413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81100"/>
          </a:xfrm>
        </p:spPr>
        <p:txBody>
          <a:bodyPr>
            <a:noAutofit/>
          </a:bodyPr>
          <a:lstStyle/>
          <a:p>
            <a:r>
              <a:rPr lang="en-US" sz="4000" b="1" dirty="0">
                <a:latin typeface="+mn-lt"/>
              </a:rPr>
              <a:t>Data Integrity &amp; Analytics Functional Responsibilities</a:t>
            </a:r>
          </a:p>
        </p:txBody>
      </p:sp>
      <p:sp>
        <p:nvSpPr>
          <p:cNvPr id="3" name="Content Placeholder 2"/>
          <p:cNvSpPr>
            <a:spLocks noGrp="1"/>
          </p:cNvSpPr>
          <p:nvPr>
            <p:ph idx="1"/>
          </p:nvPr>
        </p:nvSpPr>
        <p:spPr>
          <a:xfrm>
            <a:off x="659460" y="1295400"/>
            <a:ext cx="8317924" cy="4914900"/>
          </a:xfrm>
        </p:spPr>
        <p:txBody>
          <a:bodyPr>
            <a:normAutofit/>
          </a:bodyPr>
          <a:lstStyle/>
          <a:p>
            <a:pPr marL="0" indent="0" algn="ctr">
              <a:buNone/>
            </a:pPr>
            <a:endParaRPr lang="en-US" dirty="0"/>
          </a:p>
          <a:p>
            <a:r>
              <a:rPr lang="en-US" sz="2800" dirty="0"/>
              <a:t>Death records to Social Security</a:t>
            </a:r>
          </a:p>
          <a:p>
            <a:r>
              <a:rPr lang="en-US" sz="2800" dirty="0"/>
              <a:t>Reporting of all Vital Events to the National Center for Health Statistics</a:t>
            </a:r>
          </a:p>
          <a:p>
            <a:r>
              <a:rPr lang="en-US" sz="2800" dirty="0"/>
              <a:t>Follow up with data providers on incomplete records</a:t>
            </a:r>
          </a:p>
          <a:p>
            <a:r>
              <a:rPr lang="en-US" sz="2800" dirty="0"/>
              <a:t>Infant Death Reporting Follow up</a:t>
            </a:r>
          </a:p>
          <a:p>
            <a:pPr eaLnBrk="0" hangingPunct="0"/>
            <a:endParaRPr lang="en-US" sz="2400" b="1" dirty="0"/>
          </a:p>
          <a:p>
            <a:pPr marL="0" indent="0">
              <a:lnSpc>
                <a:spcPct val="107000"/>
              </a:lnSpc>
              <a:spcBef>
                <a:spcPts val="0"/>
              </a:spcBef>
              <a:spcAft>
                <a:spcPts val="80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eaLnBrk="0" hangingPunct="0">
              <a:buNone/>
            </a:pPr>
            <a:endParaRPr lang="en-US" sz="2400" b="1" dirty="0"/>
          </a:p>
          <a:p>
            <a:pPr marL="0" indent="0" eaLnBrk="0" hangingPunct="0">
              <a:buNone/>
            </a:pPr>
            <a:endParaRPr lang="en-US" sz="2400" b="1" dirty="0"/>
          </a:p>
          <a:p>
            <a:pPr marL="0" indent="0" eaLnBrk="0" hangingPunct="0">
              <a:buNone/>
            </a:pPr>
            <a:endParaRPr lang="en-US" sz="8000" dirty="0"/>
          </a:p>
          <a:p>
            <a:pPr marL="0" indent="0">
              <a:buNone/>
            </a:pPr>
            <a:endParaRPr lang="en-US" dirty="0"/>
          </a:p>
          <a:p>
            <a:pPr marL="0" indent="0" algn="ctr">
              <a:buNone/>
            </a:pPr>
            <a:endParaRPr lang="en-US" sz="12800" dirty="0"/>
          </a:p>
          <a:p>
            <a:pPr marL="0" indent="0" eaLnBrk="0" hangingPunct="0">
              <a:spcBef>
                <a:spcPct val="5000"/>
              </a:spcBef>
              <a:buNone/>
            </a:pPr>
            <a:endParaRPr lang="en-US" sz="128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608541EE-DB3D-4F29-A339-24D3D0163825}" type="slidenum">
              <a:rPr lang="en-US" smtClean="0"/>
              <a:t>33</a:t>
            </a:fld>
            <a:endParaRPr lang="en-US" dirty="0"/>
          </a:p>
        </p:txBody>
      </p:sp>
    </p:spTree>
    <p:extLst>
      <p:ext uri="{BB962C8B-B14F-4D97-AF65-F5344CB8AC3E}">
        <p14:creationId xmlns:p14="http://schemas.microsoft.com/office/powerpoint/2010/main" val="4106860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81100"/>
          </a:xfrm>
        </p:spPr>
        <p:txBody>
          <a:bodyPr>
            <a:noAutofit/>
          </a:bodyPr>
          <a:lstStyle/>
          <a:p>
            <a:r>
              <a:rPr lang="en-US" sz="4000" b="1" dirty="0">
                <a:latin typeface="+mn-lt"/>
              </a:rPr>
              <a:t>Data Integrity &amp; Analytics Functional Responsibilities</a:t>
            </a:r>
          </a:p>
        </p:txBody>
      </p:sp>
      <p:sp>
        <p:nvSpPr>
          <p:cNvPr id="3" name="Content Placeholder 2"/>
          <p:cNvSpPr>
            <a:spLocks noGrp="1"/>
          </p:cNvSpPr>
          <p:nvPr>
            <p:ph idx="1"/>
          </p:nvPr>
        </p:nvSpPr>
        <p:spPr>
          <a:xfrm>
            <a:off x="647700" y="1447800"/>
            <a:ext cx="8317924" cy="4914900"/>
          </a:xfrm>
        </p:spPr>
        <p:txBody>
          <a:bodyPr>
            <a:normAutofit fontScale="70000" lnSpcReduction="20000"/>
          </a:bodyPr>
          <a:lstStyle/>
          <a:p>
            <a:pPr marL="0" indent="0" eaLnBrk="0" hangingPunct="0">
              <a:buNone/>
            </a:pPr>
            <a:endParaRPr lang="en-US" sz="2400" b="1" dirty="0"/>
          </a:p>
          <a:p>
            <a:r>
              <a:rPr lang="en-US" sz="2800" dirty="0"/>
              <a:t>VR tracking analysis and reporting</a:t>
            </a:r>
          </a:p>
          <a:p>
            <a:endParaRPr lang="en-US" sz="2800" dirty="0"/>
          </a:p>
          <a:p>
            <a:r>
              <a:rPr lang="en-US" sz="2800" dirty="0"/>
              <a:t>Key performance indicator score cards and reports</a:t>
            </a:r>
          </a:p>
          <a:p>
            <a:endParaRPr lang="en-US" sz="2800" dirty="0"/>
          </a:p>
          <a:p>
            <a:r>
              <a:rPr lang="en-US" sz="2800" dirty="0"/>
              <a:t>Project objectives and tasks</a:t>
            </a:r>
          </a:p>
          <a:p>
            <a:endParaRPr lang="en-US" sz="2800" dirty="0"/>
          </a:p>
          <a:p>
            <a:r>
              <a:rPr lang="en-US" sz="2800" dirty="0"/>
              <a:t>Program effectiveness</a:t>
            </a:r>
          </a:p>
          <a:p>
            <a:endParaRPr lang="en-US" sz="2800" dirty="0"/>
          </a:p>
          <a:p>
            <a:r>
              <a:rPr lang="en-US" sz="2800" dirty="0"/>
              <a:t>Vendors and internal client management</a:t>
            </a:r>
          </a:p>
          <a:p>
            <a:endParaRPr lang="en-US" sz="2800" dirty="0"/>
          </a:p>
          <a:p>
            <a:r>
              <a:rPr lang="en-US" sz="2800" dirty="0"/>
              <a:t>Program evaluations</a:t>
            </a:r>
          </a:p>
          <a:p>
            <a:endParaRPr lang="en-US" sz="2800" dirty="0"/>
          </a:p>
          <a:p>
            <a:r>
              <a:rPr lang="en-US" sz="2800" dirty="0"/>
              <a:t>Project scope, resource requirements, timeline deliverables, milestones</a:t>
            </a:r>
          </a:p>
          <a:p>
            <a:pPr>
              <a:lnSpc>
                <a:spcPct val="107000"/>
              </a:lnSpc>
              <a:spcBef>
                <a:spcPts val="0"/>
              </a:spcBef>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eaLnBrk="0" hangingPunct="0"/>
            <a:endParaRPr lang="en-US" sz="2400" b="1" dirty="0"/>
          </a:p>
          <a:p>
            <a:pPr marL="0" indent="0" eaLnBrk="0" hangingPunct="0">
              <a:buNone/>
            </a:pPr>
            <a:endParaRPr lang="en-US" sz="2400" b="1" dirty="0"/>
          </a:p>
          <a:p>
            <a:pPr marL="0" indent="0" eaLnBrk="0" hangingPunct="0">
              <a:buNone/>
            </a:pPr>
            <a:endParaRPr lang="en-US" sz="8000" dirty="0"/>
          </a:p>
          <a:p>
            <a:pPr marL="0" indent="0">
              <a:buNone/>
            </a:pPr>
            <a:endParaRPr lang="en-US" dirty="0"/>
          </a:p>
          <a:p>
            <a:pPr marL="0" indent="0" algn="ctr">
              <a:buNone/>
            </a:pPr>
            <a:endParaRPr lang="en-US" sz="12800" dirty="0"/>
          </a:p>
          <a:p>
            <a:pPr marL="0" indent="0" eaLnBrk="0" hangingPunct="0">
              <a:spcBef>
                <a:spcPct val="5000"/>
              </a:spcBef>
              <a:buNone/>
            </a:pPr>
            <a:endParaRPr lang="en-US" sz="128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608541EE-DB3D-4F29-A339-24D3D0163825}" type="slidenum">
              <a:rPr lang="en-US" smtClean="0"/>
              <a:t>34</a:t>
            </a:fld>
            <a:endParaRPr lang="en-US" dirty="0"/>
          </a:p>
        </p:txBody>
      </p:sp>
    </p:spTree>
    <p:extLst>
      <p:ext uri="{BB962C8B-B14F-4D97-AF65-F5344CB8AC3E}">
        <p14:creationId xmlns:p14="http://schemas.microsoft.com/office/powerpoint/2010/main" val="3329747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2819400"/>
            <a:ext cx="8037393" cy="1077218"/>
          </a:xfrm>
          <a:prstGeom prst="rect">
            <a:avLst/>
          </a:prstGeom>
          <a:noFill/>
        </p:spPr>
        <p:txBody>
          <a:bodyPr wrap="none" rtlCol="0">
            <a:spAutoFit/>
          </a:bodyPr>
          <a:lstStyle/>
          <a:p>
            <a:endParaRPr lang="en-US" sz="3200" dirty="0">
              <a:solidFill>
                <a:srgbClr val="FF0000"/>
              </a:solidFill>
              <a:latin typeface="+mn-lt"/>
            </a:endParaRPr>
          </a:p>
          <a:p>
            <a:r>
              <a:rPr lang="en-US" sz="3200" b="1" dirty="0">
                <a:solidFill>
                  <a:srgbClr val="FF0000"/>
                </a:solidFill>
                <a:latin typeface="+mn-lt"/>
              </a:rPr>
              <a:t>G</a:t>
            </a:r>
            <a:r>
              <a:rPr lang="en-US" sz="3200" b="1" dirty="0">
                <a:latin typeface="+mn-lt"/>
              </a:rPr>
              <a:t>eorgi</a:t>
            </a:r>
            <a:r>
              <a:rPr lang="en-US" sz="3200" b="1" dirty="0">
                <a:solidFill>
                  <a:srgbClr val="FF0000"/>
                </a:solidFill>
                <a:latin typeface="+mn-lt"/>
              </a:rPr>
              <a:t>a</a:t>
            </a:r>
            <a:r>
              <a:rPr lang="en-US" sz="3200" b="1" dirty="0">
                <a:latin typeface="+mn-lt"/>
              </a:rPr>
              <a:t> </a:t>
            </a:r>
            <a:r>
              <a:rPr lang="en-US" sz="3200" b="1" dirty="0">
                <a:solidFill>
                  <a:srgbClr val="FF0000"/>
                </a:solidFill>
                <a:latin typeface="+mn-lt"/>
              </a:rPr>
              <a:t>V</a:t>
            </a:r>
            <a:r>
              <a:rPr lang="en-US" sz="3200" b="1" dirty="0">
                <a:latin typeface="+mn-lt"/>
              </a:rPr>
              <a:t>ital </a:t>
            </a:r>
            <a:r>
              <a:rPr lang="en-US" sz="3200" b="1" dirty="0">
                <a:solidFill>
                  <a:srgbClr val="FF0000"/>
                </a:solidFill>
                <a:latin typeface="+mn-lt"/>
              </a:rPr>
              <a:t>E</a:t>
            </a:r>
            <a:r>
              <a:rPr lang="en-US" sz="3200" b="1" dirty="0">
                <a:latin typeface="+mn-lt"/>
              </a:rPr>
              <a:t>vents </a:t>
            </a:r>
            <a:r>
              <a:rPr lang="en-US" sz="3200" b="1" dirty="0">
                <a:solidFill>
                  <a:srgbClr val="FF0000"/>
                </a:solidFill>
                <a:latin typeface="+mn-lt"/>
              </a:rPr>
              <a:t>R</a:t>
            </a:r>
            <a:r>
              <a:rPr lang="en-US" sz="3200" b="1" dirty="0">
                <a:latin typeface="+mn-lt"/>
              </a:rPr>
              <a:t>egistration </a:t>
            </a:r>
            <a:r>
              <a:rPr lang="en-US" sz="3200" b="1" dirty="0">
                <a:solidFill>
                  <a:srgbClr val="FF0000"/>
                </a:solidFill>
                <a:latin typeface="+mn-lt"/>
              </a:rPr>
              <a:t>S</a:t>
            </a:r>
            <a:r>
              <a:rPr lang="en-US" sz="3200" b="1" dirty="0">
                <a:latin typeface="+mn-lt"/>
              </a:rPr>
              <a:t>ystem</a:t>
            </a:r>
          </a:p>
        </p:txBody>
      </p:sp>
      <p:sp>
        <p:nvSpPr>
          <p:cNvPr id="6" name="Rectangle 5"/>
          <p:cNvSpPr/>
          <p:nvPr/>
        </p:nvSpPr>
        <p:spPr>
          <a:xfrm>
            <a:off x="3009900" y="2019300"/>
            <a:ext cx="3057120"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effectLst>
                  <a:outerShdw dist="38100" dir="2640000" algn="bl" rotWithShape="0">
                    <a:schemeClr val="accent1"/>
                  </a:outerShdw>
                </a:effectLst>
              </a:rPr>
              <a:t>GAVERS</a:t>
            </a:r>
            <a:endParaRPr lang="en-US" sz="5400" b="1" cap="none" spc="0" dirty="0">
              <a:ln w="12700">
                <a:solidFill>
                  <a:schemeClr val="accent1"/>
                </a:solidFill>
                <a:prstDash val="solid"/>
              </a:ln>
              <a:effectLst>
                <a:outerShdw dist="38100" dir="2640000" algn="bl" rotWithShape="0">
                  <a:schemeClr val="accent1"/>
                </a:outerShdw>
              </a:effectLst>
            </a:endParaRPr>
          </a:p>
        </p:txBody>
      </p:sp>
      <p:sp>
        <p:nvSpPr>
          <p:cNvPr id="2" name="Slide Number Placeholder 1"/>
          <p:cNvSpPr>
            <a:spLocks noGrp="1"/>
          </p:cNvSpPr>
          <p:nvPr>
            <p:ph type="sldNum" sz="quarter" idx="12"/>
          </p:nvPr>
        </p:nvSpPr>
        <p:spPr/>
        <p:txBody>
          <a:bodyPr/>
          <a:lstStyle/>
          <a:p>
            <a:pPr>
              <a:defRPr/>
            </a:pPr>
            <a:fld id="{2BFE0433-B60C-4FEA-8168-CDB1AE906A36}" type="slidenum">
              <a:rPr lang="en-US" smtClean="0"/>
              <a:pPr>
                <a:defRPr/>
              </a:pPr>
              <a:t>35</a:t>
            </a:fld>
            <a:endParaRPr lang="en-US" dirty="0"/>
          </a:p>
        </p:txBody>
      </p:sp>
    </p:spTree>
    <p:extLst>
      <p:ext uri="{BB962C8B-B14F-4D97-AF65-F5344CB8AC3E}">
        <p14:creationId xmlns:p14="http://schemas.microsoft.com/office/powerpoint/2010/main" val="27221790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81100"/>
          </a:xfrm>
        </p:spPr>
        <p:txBody>
          <a:bodyPr>
            <a:normAutofit/>
          </a:bodyPr>
          <a:lstStyle/>
          <a:p>
            <a:r>
              <a:rPr lang="en-US" b="1" dirty="0">
                <a:latin typeface="+mn-lt"/>
              </a:rPr>
              <a:t>GAVERS</a:t>
            </a:r>
          </a:p>
        </p:txBody>
      </p:sp>
      <p:sp>
        <p:nvSpPr>
          <p:cNvPr id="3" name="Content Placeholder 2"/>
          <p:cNvSpPr>
            <a:spLocks noGrp="1"/>
          </p:cNvSpPr>
          <p:nvPr>
            <p:ph idx="1"/>
          </p:nvPr>
        </p:nvSpPr>
        <p:spPr>
          <a:xfrm>
            <a:off x="659460" y="1181100"/>
            <a:ext cx="8317924" cy="4686300"/>
          </a:xfrm>
        </p:spPr>
        <p:txBody>
          <a:bodyPr>
            <a:normAutofit/>
          </a:bodyPr>
          <a:lstStyle/>
          <a:p>
            <a:pPr marL="0" lvl="0" indent="0" algn="ctr">
              <a:buNone/>
            </a:pPr>
            <a:endParaRPr lang="en-US" dirty="0"/>
          </a:p>
          <a:p>
            <a:pPr marL="0" lvl="0" indent="0" algn="ctr">
              <a:buNone/>
            </a:pPr>
            <a:endParaRPr lang="en-US" dirty="0"/>
          </a:p>
          <a:p>
            <a:pPr marL="0" lvl="0" indent="0" algn="ctr">
              <a:buNone/>
            </a:pPr>
            <a:endParaRPr lang="en-US" dirty="0"/>
          </a:p>
          <a:p>
            <a:pPr marL="0" lvl="0" indent="0" algn="ctr">
              <a:buNone/>
            </a:pPr>
            <a:endParaRPr lang="en-US" dirty="0"/>
          </a:p>
          <a:p>
            <a:pPr marL="0" lvl="0" indent="0" algn="ctr">
              <a:buNone/>
            </a:pPr>
            <a:endParaRPr lang="en-US" dirty="0"/>
          </a:p>
          <a:p>
            <a:pPr marL="0" lvl="0" indent="0" algn="ctr">
              <a:buNone/>
            </a:pPr>
            <a:r>
              <a:rPr lang="en-US" dirty="0"/>
              <a:t> </a:t>
            </a:r>
          </a:p>
        </p:txBody>
      </p:sp>
      <p:sp>
        <p:nvSpPr>
          <p:cNvPr id="6" name="Rectangle 5"/>
          <p:cNvSpPr/>
          <p:nvPr/>
        </p:nvSpPr>
        <p:spPr>
          <a:xfrm>
            <a:off x="762000" y="1714500"/>
            <a:ext cx="7924800" cy="3600986"/>
          </a:xfrm>
          <a:prstGeom prst="rect">
            <a:avLst/>
          </a:prstGeom>
        </p:spPr>
        <p:txBody>
          <a:bodyPr wrap="square">
            <a:spAutoFit/>
          </a:bodyPr>
          <a:lstStyle/>
          <a:p>
            <a:r>
              <a:rPr lang="en-US" sz="2800" dirty="0">
                <a:latin typeface="+mn-lt"/>
              </a:rPr>
              <a:t>•Statewide system used for registering all vital events for the state of Georgia </a:t>
            </a:r>
          </a:p>
          <a:p>
            <a:endParaRPr lang="en-US" sz="2800" dirty="0">
              <a:latin typeface="+mn-lt"/>
            </a:endParaRPr>
          </a:p>
          <a:p>
            <a:r>
              <a:rPr lang="en-US" sz="2800" dirty="0">
                <a:latin typeface="+mn-lt"/>
              </a:rPr>
              <a:t>•Approximately 3,000 users statewide</a:t>
            </a:r>
          </a:p>
          <a:p>
            <a:endParaRPr lang="en-US" sz="2800" dirty="0">
              <a:latin typeface="+mn-lt"/>
            </a:endParaRPr>
          </a:p>
          <a:p>
            <a:r>
              <a:rPr lang="en-US" sz="2800" dirty="0">
                <a:latin typeface="+mn-lt"/>
              </a:rPr>
              <a:t>•Users contact the Operations Support Unit online and/or by phone for system assistance</a:t>
            </a:r>
          </a:p>
          <a:p>
            <a:endParaRPr lang="en-US" sz="3200" dirty="0">
              <a:latin typeface="+mn-lt"/>
            </a:endParaRPr>
          </a:p>
        </p:txBody>
      </p:sp>
      <p:sp>
        <p:nvSpPr>
          <p:cNvPr id="4" name="Slide Number Placeholder 3"/>
          <p:cNvSpPr>
            <a:spLocks noGrp="1"/>
          </p:cNvSpPr>
          <p:nvPr>
            <p:ph type="sldNum" sz="quarter" idx="12"/>
          </p:nvPr>
        </p:nvSpPr>
        <p:spPr/>
        <p:txBody>
          <a:bodyPr/>
          <a:lstStyle/>
          <a:p>
            <a:fld id="{608541EE-DB3D-4F29-A339-24D3D0163825}" type="slidenum">
              <a:rPr lang="en-US" smtClean="0"/>
              <a:t>36</a:t>
            </a:fld>
            <a:endParaRPr lang="en-US" dirty="0"/>
          </a:p>
        </p:txBody>
      </p:sp>
    </p:spTree>
    <p:extLst>
      <p:ext uri="{BB962C8B-B14F-4D97-AF65-F5344CB8AC3E}">
        <p14:creationId xmlns:p14="http://schemas.microsoft.com/office/powerpoint/2010/main" val="196650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81100"/>
          </a:xfrm>
        </p:spPr>
        <p:txBody>
          <a:bodyPr>
            <a:normAutofit fontScale="90000"/>
          </a:bodyPr>
          <a:lstStyle/>
          <a:p>
            <a:r>
              <a:rPr lang="en-US" b="1" dirty="0">
                <a:latin typeface="+mn-lt"/>
              </a:rPr>
              <a:t>GAVERS (OPERATIONS SUPPORT)</a:t>
            </a:r>
          </a:p>
        </p:txBody>
      </p:sp>
      <p:sp>
        <p:nvSpPr>
          <p:cNvPr id="3" name="Content Placeholder 2"/>
          <p:cNvSpPr>
            <a:spLocks noGrp="1"/>
          </p:cNvSpPr>
          <p:nvPr>
            <p:ph idx="1"/>
          </p:nvPr>
        </p:nvSpPr>
        <p:spPr>
          <a:xfrm>
            <a:off x="876300" y="1333500"/>
            <a:ext cx="8317924" cy="4533900"/>
          </a:xfrm>
        </p:spPr>
        <p:txBody>
          <a:bodyPr>
            <a:normAutofit/>
          </a:bodyPr>
          <a:lstStyle/>
          <a:p>
            <a:pPr marL="0" lvl="0" indent="0" algn="ctr">
              <a:buNone/>
            </a:pPr>
            <a:r>
              <a:rPr lang="en-US" dirty="0"/>
              <a:t> </a:t>
            </a:r>
          </a:p>
        </p:txBody>
      </p:sp>
      <p:sp>
        <p:nvSpPr>
          <p:cNvPr id="6" name="Rectangle 5"/>
          <p:cNvSpPr/>
          <p:nvPr/>
        </p:nvSpPr>
        <p:spPr>
          <a:xfrm>
            <a:off x="419100" y="1295400"/>
            <a:ext cx="8229600" cy="4585871"/>
          </a:xfrm>
          <a:prstGeom prst="rect">
            <a:avLst/>
          </a:prstGeom>
        </p:spPr>
        <p:txBody>
          <a:bodyPr wrap="square">
            <a:spAutoFit/>
          </a:bodyPr>
          <a:lstStyle/>
          <a:p>
            <a:pPr lvl="0" algn="ctr"/>
            <a:r>
              <a:rPr lang="en-US" sz="3200" dirty="0">
                <a:solidFill>
                  <a:srgbClr val="C00000"/>
                </a:solidFill>
                <a:latin typeface="+mn-lt"/>
              </a:rPr>
              <a:t>Receive calls and respond to help desk tickets from GAVERS users.</a:t>
            </a:r>
          </a:p>
          <a:p>
            <a:pPr lvl="0"/>
            <a:endParaRPr lang="en-US" sz="3200" dirty="0">
              <a:solidFill>
                <a:prstClr val="black"/>
              </a:solidFill>
              <a:latin typeface="+mn-lt"/>
            </a:endParaRPr>
          </a:p>
          <a:p>
            <a:pPr algn="ctr"/>
            <a:r>
              <a:rPr lang="en-US" sz="2400" dirty="0"/>
              <a:t>	</a:t>
            </a:r>
            <a:r>
              <a:rPr lang="en-US" sz="3200" b="1" u="sng" dirty="0"/>
              <a:t>User Types:</a:t>
            </a:r>
          </a:p>
          <a:p>
            <a:pPr lvl="0"/>
            <a:endParaRPr lang="en-US" sz="3200" dirty="0">
              <a:solidFill>
                <a:prstClr val="black"/>
              </a:solidFill>
              <a:latin typeface="+mn-lt"/>
            </a:endParaRPr>
          </a:p>
          <a:p>
            <a:r>
              <a:rPr lang="en-US" sz="3600" dirty="0">
                <a:latin typeface="+mn-lt"/>
              </a:rPr>
              <a:t>-</a:t>
            </a:r>
            <a:r>
              <a:rPr lang="en-US" sz="3200" dirty="0">
                <a:latin typeface="+mn-lt"/>
              </a:rPr>
              <a:t>Funeral Homes</a:t>
            </a:r>
          </a:p>
          <a:p>
            <a:r>
              <a:rPr lang="en-US" sz="3200" dirty="0">
                <a:latin typeface="+mn-lt"/>
              </a:rPr>
              <a:t>-Medical Facilities</a:t>
            </a:r>
          </a:p>
          <a:p>
            <a:r>
              <a:rPr lang="en-US" sz="3200" dirty="0">
                <a:latin typeface="+mn-lt"/>
              </a:rPr>
              <a:t>-County Health Department /Probate Courts   </a:t>
            </a:r>
          </a:p>
          <a:p>
            <a:r>
              <a:rPr lang="en-US" sz="3200" dirty="0">
                <a:latin typeface="+mn-lt"/>
              </a:rPr>
              <a:t>-Individual customers</a:t>
            </a:r>
          </a:p>
        </p:txBody>
      </p:sp>
      <p:sp>
        <p:nvSpPr>
          <p:cNvPr id="4" name="Slide Number Placeholder 3"/>
          <p:cNvSpPr>
            <a:spLocks noGrp="1"/>
          </p:cNvSpPr>
          <p:nvPr>
            <p:ph type="sldNum" sz="quarter" idx="12"/>
          </p:nvPr>
        </p:nvSpPr>
        <p:spPr/>
        <p:txBody>
          <a:bodyPr/>
          <a:lstStyle/>
          <a:p>
            <a:fld id="{608541EE-DB3D-4F29-A339-24D3D0163825}" type="slidenum">
              <a:rPr lang="en-US" smtClean="0"/>
              <a:t>37</a:t>
            </a:fld>
            <a:endParaRPr lang="en-US" dirty="0"/>
          </a:p>
        </p:txBody>
      </p:sp>
    </p:spTree>
    <p:extLst>
      <p:ext uri="{BB962C8B-B14F-4D97-AF65-F5344CB8AC3E}">
        <p14:creationId xmlns:p14="http://schemas.microsoft.com/office/powerpoint/2010/main" val="438313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4024" y="228600"/>
            <a:ext cx="6846623" cy="5860676"/>
          </a:xfrm>
          <a:prstGeom prst="rect">
            <a:avLst/>
          </a:prstGeom>
        </p:spPr>
      </p:pic>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38</a:t>
            </a:fld>
            <a:endParaRPr lang="en-US" dirty="0"/>
          </a:p>
        </p:txBody>
      </p:sp>
    </p:spTree>
    <p:extLst>
      <p:ext uri="{BB962C8B-B14F-4D97-AF65-F5344CB8AC3E}">
        <p14:creationId xmlns:p14="http://schemas.microsoft.com/office/powerpoint/2010/main" val="1080931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0" y="228600"/>
            <a:ext cx="7395882" cy="5715000"/>
          </a:xfrm>
          <a:prstGeom prst="rect">
            <a:avLst/>
          </a:prstGeom>
        </p:spPr>
      </p:pic>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39</a:t>
            </a:fld>
            <a:endParaRPr lang="en-US" dirty="0"/>
          </a:p>
        </p:txBody>
      </p:sp>
    </p:spTree>
    <p:extLst>
      <p:ext uri="{BB962C8B-B14F-4D97-AF65-F5344CB8AC3E}">
        <p14:creationId xmlns:p14="http://schemas.microsoft.com/office/powerpoint/2010/main" val="387537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
            <a:ext cx="8839200" cy="1143000"/>
          </a:xfrm>
        </p:spPr>
        <p:txBody>
          <a:bodyPr/>
          <a:lstStyle/>
          <a:p>
            <a:r>
              <a:rPr lang="en-US" b="1" dirty="0">
                <a:latin typeface="+mn-lt"/>
              </a:rPr>
              <a:t>Vital Records</a:t>
            </a:r>
          </a:p>
        </p:txBody>
      </p:sp>
      <p:sp>
        <p:nvSpPr>
          <p:cNvPr id="3" name="Content Placeholder 2"/>
          <p:cNvSpPr>
            <a:spLocks noGrp="1"/>
          </p:cNvSpPr>
          <p:nvPr>
            <p:ph idx="1"/>
          </p:nvPr>
        </p:nvSpPr>
        <p:spPr>
          <a:xfrm>
            <a:off x="457200" y="1257300"/>
            <a:ext cx="8229600" cy="4868863"/>
          </a:xfrm>
        </p:spPr>
        <p:txBody>
          <a:bodyPr>
            <a:normAutofit/>
          </a:bodyPr>
          <a:lstStyle/>
          <a:p>
            <a:pPr marL="0" indent="0" algn="ctr">
              <a:buNone/>
            </a:pPr>
            <a:r>
              <a:rPr lang="en-US" b="1" dirty="0"/>
              <a:t>GOALS</a:t>
            </a:r>
          </a:p>
          <a:p>
            <a:r>
              <a:rPr lang="en-US" sz="3000" dirty="0"/>
              <a:t>Build the Vital Records organization of the future</a:t>
            </a:r>
          </a:p>
          <a:p>
            <a:r>
              <a:rPr lang="en-US" sz="3000" dirty="0"/>
              <a:t>Work smarter</a:t>
            </a:r>
          </a:p>
          <a:p>
            <a:r>
              <a:rPr lang="en-US" sz="3000" dirty="0"/>
              <a:t>Shift the paradigm from a paper to an electronic record</a:t>
            </a:r>
          </a:p>
          <a:p>
            <a:r>
              <a:rPr lang="en-US" sz="3000" dirty="0"/>
              <a:t>Promote data integrity</a:t>
            </a:r>
          </a:p>
          <a:p>
            <a:r>
              <a:rPr lang="en-US" sz="3000" dirty="0"/>
              <a:t>High-grade the customer experience</a:t>
            </a:r>
          </a:p>
          <a:p>
            <a:r>
              <a:rPr lang="en-US" sz="3000" dirty="0"/>
              <a:t>Secure new revenue contracts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08541EE-DB3D-4F29-A339-24D3D0163825}" type="slidenum">
              <a:rPr lang="en-US" smtClean="0"/>
              <a:t>4</a:t>
            </a:fld>
            <a:endParaRPr lang="en-US" dirty="0"/>
          </a:p>
        </p:txBody>
      </p:sp>
    </p:spTree>
    <p:extLst>
      <p:ext uri="{BB962C8B-B14F-4D97-AF65-F5344CB8AC3E}">
        <p14:creationId xmlns:p14="http://schemas.microsoft.com/office/powerpoint/2010/main" val="2788780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333500"/>
            <a:ext cx="8989251" cy="2646878"/>
          </a:xfrm>
          <a:prstGeom prst="rect">
            <a:avLst/>
          </a:prstGeom>
          <a:noFill/>
        </p:spPr>
        <p:txBody>
          <a:bodyPr wrap="square" rtlCol="0">
            <a:spAutoFit/>
          </a:bodyPr>
          <a:lstStyle/>
          <a:p>
            <a:r>
              <a:rPr lang="en-US" sz="2800" b="1" u="sng" dirty="0">
                <a:latin typeface="+mn-lt"/>
              </a:rPr>
              <a:t>PASSWORD Rules</a:t>
            </a:r>
          </a:p>
          <a:p>
            <a:endParaRPr lang="en-US" dirty="0">
              <a:latin typeface="Cambria" panose="02040503050406030204" pitchFamily="18" charset="0"/>
            </a:endParaRPr>
          </a:p>
          <a:p>
            <a:pPr marL="342900" indent="-342900">
              <a:buFont typeface="Arial" panose="020B0604020202020204" pitchFamily="34" charset="0"/>
              <a:buChar char="•"/>
            </a:pPr>
            <a:r>
              <a:rPr lang="en-US" sz="2400" dirty="0">
                <a:latin typeface="+mn-lt"/>
              </a:rPr>
              <a:t>Must be at least 9 characters</a:t>
            </a:r>
          </a:p>
          <a:p>
            <a:pPr marL="342900" indent="-342900">
              <a:buFont typeface="Arial" panose="020B0604020202020204" pitchFamily="34" charset="0"/>
              <a:buChar char="•"/>
            </a:pPr>
            <a:r>
              <a:rPr lang="en-US" sz="2400" dirty="0">
                <a:latin typeface="+mn-lt"/>
              </a:rPr>
              <a:t>Must contain at least 1 uppercase and lowercase letter</a:t>
            </a:r>
          </a:p>
          <a:p>
            <a:pPr marL="342900" indent="-342900">
              <a:buFont typeface="Arial" panose="020B0604020202020204" pitchFamily="34" charset="0"/>
              <a:buChar char="•"/>
            </a:pPr>
            <a:r>
              <a:rPr lang="en-US" sz="2400" dirty="0">
                <a:latin typeface="+mn-lt"/>
              </a:rPr>
              <a:t>Must contain at least one special character (!#$@)</a:t>
            </a:r>
          </a:p>
          <a:p>
            <a:pPr marL="342900" indent="-342900">
              <a:buFont typeface="Arial" panose="020B0604020202020204" pitchFamily="34" charset="0"/>
              <a:buChar char="•"/>
            </a:pPr>
            <a:r>
              <a:rPr lang="en-US" sz="2400" dirty="0">
                <a:latin typeface="+mn-lt"/>
              </a:rPr>
              <a:t>You will be prompted to change every 90 days</a:t>
            </a:r>
          </a:p>
          <a:p>
            <a:pPr marL="342900" indent="-342900">
              <a:buFont typeface="Arial" panose="020B0604020202020204" pitchFamily="34" charset="0"/>
              <a:buChar char="•"/>
            </a:pPr>
            <a:r>
              <a:rPr lang="en-US" sz="2400" dirty="0">
                <a:latin typeface="+mn-lt"/>
              </a:rPr>
              <a:t>Do not share your password</a:t>
            </a:r>
          </a:p>
        </p:txBody>
      </p:sp>
      <p:sp>
        <p:nvSpPr>
          <p:cNvPr id="4" name="TextBox 3"/>
          <p:cNvSpPr txBox="1"/>
          <p:nvPr/>
        </p:nvSpPr>
        <p:spPr>
          <a:xfrm>
            <a:off x="838200" y="4800600"/>
            <a:ext cx="7373813" cy="461665"/>
          </a:xfrm>
          <a:prstGeom prst="rect">
            <a:avLst/>
          </a:prstGeom>
          <a:noFill/>
        </p:spPr>
        <p:txBody>
          <a:bodyPr wrap="none" rtlCol="0">
            <a:spAutoFit/>
          </a:bodyPr>
          <a:lstStyle/>
          <a:p>
            <a:r>
              <a:rPr lang="en-US" sz="2400" b="1" dirty="0">
                <a:solidFill>
                  <a:srgbClr val="FF0000"/>
                </a:solidFill>
                <a:latin typeface="+mn-lt"/>
              </a:rPr>
              <a:t>Password Examples: SmokeyBear1@, Cl33nh@use</a:t>
            </a:r>
          </a:p>
        </p:txBody>
      </p:sp>
      <p:sp>
        <p:nvSpPr>
          <p:cNvPr id="2" name="Slide Number Placeholder 1"/>
          <p:cNvSpPr>
            <a:spLocks noGrp="1"/>
          </p:cNvSpPr>
          <p:nvPr>
            <p:ph type="sldNum" sz="quarter" idx="12"/>
          </p:nvPr>
        </p:nvSpPr>
        <p:spPr/>
        <p:txBody>
          <a:bodyPr/>
          <a:lstStyle/>
          <a:p>
            <a:pPr>
              <a:defRPr/>
            </a:pPr>
            <a:fld id="{116D3F53-4215-46A5-948E-95F23085F21D}" type="slidenum">
              <a:rPr lang="en-US" smtClean="0"/>
              <a:pPr>
                <a:defRPr/>
              </a:pPr>
              <a:t>40</a:t>
            </a:fld>
            <a:endParaRPr lang="en-US" dirty="0"/>
          </a:p>
        </p:txBody>
      </p:sp>
    </p:spTree>
    <p:extLst>
      <p:ext uri="{BB962C8B-B14F-4D97-AF65-F5344CB8AC3E}">
        <p14:creationId xmlns:p14="http://schemas.microsoft.com/office/powerpoint/2010/main" val="3248121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66700"/>
            <a:ext cx="8661185" cy="5219700"/>
          </a:xfrm>
          <a:prstGeom prst="rect">
            <a:avLst/>
          </a:prstGeom>
        </p:spPr>
      </p:pic>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41</a:t>
            </a:fld>
            <a:endParaRPr lang="en-US" dirty="0"/>
          </a:p>
        </p:txBody>
      </p:sp>
    </p:spTree>
    <p:extLst>
      <p:ext uri="{BB962C8B-B14F-4D97-AF65-F5344CB8AC3E}">
        <p14:creationId xmlns:p14="http://schemas.microsoft.com/office/powerpoint/2010/main" val="1327836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576290"/>
            <a:ext cx="7924799" cy="5350555"/>
          </a:xfrm>
          <a:prstGeom prst="rect">
            <a:avLst/>
          </a:prstGeom>
        </p:spPr>
      </p:pic>
      <p:sp>
        <p:nvSpPr>
          <p:cNvPr id="5" name="Oval 4"/>
          <p:cNvSpPr/>
          <p:nvPr/>
        </p:nvSpPr>
        <p:spPr>
          <a:xfrm>
            <a:off x="3009900" y="5164845"/>
            <a:ext cx="21717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42</a:t>
            </a:fld>
            <a:endParaRPr lang="en-US" dirty="0"/>
          </a:p>
        </p:txBody>
      </p:sp>
    </p:spTree>
    <p:extLst>
      <p:ext uri="{BB962C8B-B14F-4D97-AF65-F5344CB8AC3E}">
        <p14:creationId xmlns:p14="http://schemas.microsoft.com/office/powerpoint/2010/main" val="1826482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2500" y="152400"/>
            <a:ext cx="7322532" cy="6112722"/>
          </a:xfrm>
          <a:prstGeom prst="rect">
            <a:avLst/>
          </a:prstGeom>
        </p:spPr>
      </p:pic>
      <p:sp>
        <p:nvSpPr>
          <p:cNvPr id="2" name="Oval 1"/>
          <p:cNvSpPr/>
          <p:nvPr/>
        </p:nvSpPr>
        <p:spPr>
          <a:xfrm>
            <a:off x="3185016" y="4838700"/>
            <a:ext cx="28575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43</a:t>
            </a:fld>
            <a:endParaRPr lang="en-US" dirty="0"/>
          </a:p>
        </p:txBody>
      </p:sp>
    </p:spTree>
    <p:extLst>
      <p:ext uri="{BB962C8B-B14F-4D97-AF65-F5344CB8AC3E}">
        <p14:creationId xmlns:p14="http://schemas.microsoft.com/office/powerpoint/2010/main" val="1681665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62" y="409186"/>
            <a:ext cx="9327322" cy="523220"/>
          </a:xfrm>
          <a:prstGeom prst="rect">
            <a:avLst/>
          </a:prstGeom>
          <a:noFill/>
        </p:spPr>
        <p:txBody>
          <a:bodyPr wrap="square" rtlCol="0">
            <a:spAutoFit/>
          </a:bodyPr>
          <a:lstStyle/>
          <a:p>
            <a:r>
              <a:rPr lang="en-US" sz="2700" b="1" u="sng" dirty="0">
                <a:latin typeface="+mn-lt"/>
              </a:rPr>
              <a:t>What Type Of Issue Should Not be Reported On-Line?</a:t>
            </a:r>
          </a:p>
        </p:txBody>
      </p:sp>
      <p:sp>
        <p:nvSpPr>
          <p:cNvPr id="5" name="TextBox 4"/>
          <p:cNvSpPr txBox="1"/>
          <p:nvPr/>
        </p:nvSpPr>
        <p:spPr>
          <a:xfrm>
            <a:off x="685800" y="1714500"/>
            <a:ext cx="6983258" cy="2369880"/>
          </a:xfrm>
          <a:prstGeom prst="rect">
            <a:avLst/>
          </a:prstGeom>
          <a:noFill/>
        </p:spPr>
        <p:txBody>
          <a:bodyPr wrap="none" rtlCol="0">
            <a:spAutoFit/>
          </a:bodyPr>
          <a:lstStyle/>
          <a:p>
            <a:pPr marL="457200" indent="-457200">
              <a:buFont typeface="Arial" panose="020B0604020202020204" pitchFamily="34" charset="0"/>
              <a:buChar char="•"/>
            </a:pPr>
            <a:r>
              <a:rPr lang="en-US" sz="2700" dirty="0">
                <a:latin typeface="+mn-lt"/>
              </a:rPr>
              <a:t>CORRECTION (Fax\Email\Mail-In Request)</a:t>
            </a:r>
          </a:p>
          <a:p>
            <a:pPr marL="457200" indent="-457200">
              <a:buFont typeface="Arial" panose="020B0604020202020204" pitchFamily="34" charset="0"/>
              <a:buChar char="•"/>
            </a:pPr>
            <a:r>
              <a:rPr lang="en-US" sz="2700" dirty="0">
                <a:latin typeface="+mn-lt"/>
              </a:rPr>
              <a:t>AMENDMENT (Email\Mail-In Request)</a:t>
            </a:r>
          </a:p>
          <a:p>
            <a:endParaRPr lang="en-US" dirty="0">
              <a:latin typeface="Cambria" panose="02040503050406030204" pitchFamily="18" charset="0"/>
            </a:endParaRPr>
          </a:p>
          <a:p>
            <a:r>
              <a:rPr lang="en-US" sz="2000" b="1" dirty="0">
                <a:latin typeface="+mn-lt"/>
              </a:rPr>
              <a:t>Fax Number:  770-909-5381</a:t>
            </a:r>
          </a:p>
          <a:p>
            <a:r>
              <a:rPr lang="en-US" sz="2000" b="1" dirty="0">
                <a:latin typeface="+mn-lt"/>
              </a:rPr>
              <a:t>Email:  </a:t>
            </a:r>
            <a:r>
              <a:rPr lang="en-US" sz="2000" b="1" dirty="0">
                <a:latin typeface="+mn-lt"/>
                <a:hlinkClick r:id="rId2"/>
              </a:rPr>
              <a:t>DPH-VRDEATH.CORRECTION@DPH.GA.GOV</a:t>
            </a:r>
            <a:endParaRPr lang="en-US" sz="2000" b="1" dirty="0">
              <a:latin typeface="+mn-lt"/>
            </a:endParaRPr>
          </a:p>
          <a:p>
            <a:endParaRPr lang="en-US" dirty="0">
              <a:latin typeface="Cambria" panose="02040503050406030204" pitchFamily="18" charset="0"/>
            </a:endParaRPr>
          </a:p>
          <a:p>
            <a:endParaRPr lang="en-US" dirty="0">
              <a:latin typeface="Cambria" panose="02040503050406030204" pitchFamily="18" charset="0"/>
            </a:endParaRPr>
          </a:p>
        </p:txBody>
      </p:sp>
      <p:sp>
        <p:nvSpPr>
          <p:cNvPr id="3" name="Rectangle 2"/>
          <p:cNvSpPr/>
          <p:nvPr/>
        </p:nvSpPr>
        <p:spPr>
          <a:xfrm>
            <a:off x="3124200" y="4402782"/>
            <a:ext cx="4572000" cy="1754326"/>
          </a:xfrm>
          <a:prstGeom prst="rect">
            <a:avLst/>
          </a:prstGeom>
        </p:spPr>
        <p:txBody>
          <a:bodyPr>
            <a:spAutoFit/>
          </a:bodyPr>
          <a:lstStyle/>
          <a:p>
            <a:pPr marL="0" marR="0">
              <a:spcBef>
                <a:spcPts val="0"/>
              </a:spcBef>
              <a:spcAft>
                <a:spcPts val="0"/>
              </a:spcAft>
            </a:pPr>
            <a:r>
              <a:rPr lang="en-US" b="1" dirty="0">
                <a:solidFill>
                  <a:srgbClr val="1F497D"/>
                </a:solidFill>
                <a:latin typeface="+mn-lt"/>
                <a:ea typeface="Calibri" panose="020F0502020204030204" pitchFamily="34" charset="0"/>
                <a:cs typeface="Calibri" panose="020F0502020204030204" pitchFamily="34" charset="0"/>
              </a:rPr>
              <a:t>Required Information</a:t>
            </a:r>
            <a:r>
              <a:rPr lang="en-US" dirty="0">
                <a:solidFill>
                  <a:srgbClr val="1F497D"/>
                </a:solidFill>
                <a:latin typeface="+mn-lt"/>
                <a:ea typeface="Calibri" panose="020F0502020204030204" pitchFamily="34" charset="0"/>
                <a:cs typeface="Calibri" panose="020F0502020204030204" pitchFamily="34" charset="0"/>
              </a:rPr>
              <a:t>:</a:t>
            </a:r>
            <a:endParaRPr lang="en-US" sz="1600" dirty="0">
              <a:latin typeface="+mn-lt"/>
              <a:ea typeface="Calibri" panose="020F0502020204030204" pitchFamily="34" charset="0"/>
              <a:cs typeface="Calibri" panose="020F0502020204030204" pitchFamily="34" charset="0"/>
            </a:endParaRPr>
          </a:p>
          <a:p>
            <a:pPr marL="0" marR="0">
              <a:spcBef>
                <a:spcPts val="0"/>
              </a:spcBef>
              <a:spcAft>
                <a:spcPts val="0"/>
              </a:spcAft>
            </a:pPr>
            <a:r>
              <a:rPr lang="en-US" dirty="0">
                <a:solidFill>
                  <a:srgbClr val="1F497D"/>
                </a:solidFill>
                <a:latin typeface="+mn-lt"/>
                <a:ea typeface="Calibri" panose="020F0502020204030204" pitchFamily="34" charset="0"/>
                <a:cs typeface="Calibri" panose="020F0502020204030204" pitchFamily="34" charset="0"/>
              </a:rPr>
              <a:t>Correct Name on Certificate:</a:t>
            </a:r>
            <a:endParaRPr lang="en-US" sz="1600" dirty="0">
              <a:latin typeface="+mn-lt"/>
              <a:ea typeface="Calibri" panose="020F0502020204030204" pitchFamily="34" charset="0"/>
              <a:cs typeface="Calibri" panose="020F0502020204030204" pitchFamily="34" charset="0"/>
            </a:endParaRPr>
          </a:p>
          <a:p>
            <a:pPr marL="0" marR="0">
              <a:spcBef>
                <a:spcPts val="0"/>
              </a:spcBef>
              <a:spcAft>
                <a:spcPts val="0"/>
              </a:spcAft>
            </a:pPr>
            <a:r>
              <a:rPr lang="en-US" dirty="0">
                <a:solidFill>
                  <a:srgbClr val="1F497D"/>
                </a:solidFill>
                <a:latin typeface="+mn-lt"/>
                <a:ea typeface="Calibri" panose="020F0502020204030204" pitchFamily="34" charset="0"/>
                <a:cs typeface="Calibri" panose="020F0502020204030204" pitchFamily="34" charset="0"/>
              </a:rPr>
              <a:t>Date of event (Birth or Death):</a:t>
            </a:r>
            <a:endParaRPr lang="en-US" sz="1600" dirty="0">
              <a:latin typeface="+mn-lt"/>
              <a:ea typeface="Calibri" panose="020F0502020204030204" pitchFamily="34" charset="0"/>
              <a:cs typeface="Calibri" panose="020F0502020204030204" pitchFamily="34" charset="0"/>
            </a:endParaRPr>
          </a:p>
          <a:p>
            <a:pPr marL="0" marR="0">
              <a:spcBef>
                <a:spcPts val="0"/>
              </a:spcBef>
              <a:spcAft>
                <a:spcPts val="0"/>
              </a:spcAft>
            </a:pPr>
            <a:r>
              <a:rPr lang="en-US" dirty="0">
                <a:solidFill>
                  <a:srgbClr val="1F497D"/>
                </a:solidFill>
                <a:latin typeface="+mn-lt"/>
                <a:ea typeface="Calibri" panose="020F0502020204030204" pitchFamily="34" charset="0"/>
                <a:cs typeface="Calibri" panose="020F0502020204030204" pitchFamily="34" charset="0"/>
              </a:rPr>
              <a:t>Court Documents (If applicable):</a:t>
            </a:r>
            <a:endParaRPr lang="en-US" sz="1600" dirty="0">
              <a:latin typeface="+mn-lt"/>
              <a:ea typeface="Calibri" panose="020F0502020204030204" pitchFamily="34" charset="0"/>
              <a:cs typeface="Calibri" panose="020F0502020204030204" pitchFamily="34" charset="0"/>
            </a:endParaRPr>
          </a:p>
          <a:p>
            <a:pPr marL="0" marR="0">
              <a:spcBef>
                <a:spcPts val="0"/>
              </a:spcBef>
              <a:spcAft>
                <a:spcPts val="0"/>
              </a:spcAft>
            </a:pPr>
            <a:r>
              <a:rPr lang="en-US" dirty="0">
                <a:solidFill>
                  <a:srgbClr val="1F497D"/>
                </a:solidFill>
                <a:latin typeface="+mn-lt"/>
                <a:ea typeface="Calibri" panose="020F0502020204030204" pitchFamily="34" charset="0"/>
                <a:cs typeface="Calibri" panose="020F0502020204030204" pitchFamily="34" charset="0"/>
              </a:rPr>
              <a:t>Mother’s Full Name (including maiden name):</a:t>
            </a:r>
            <a:endParaRPr lang="en-US" sz="1600" dirty="0">
              <a:effectLst/>
              <a:latin typeface="+mn-lt"/>
              <a:ea typeface="Calibri" panose="020F0502020204030204" pitchFamily="34" charset="0"/>
              <a:cs typeface="Calibri" panose="020F0502020204030204" pitchFamily="34" charset="0"/>
            </a:endParaRPr>
          </a:p>
        </p:txBody>
      </p:sp>
      <p:sp>
        <p:nvSpPr>
          <p:cNvPr id="6" name="TextBox 5"/>
          <p:cNvSpPr txBox="1"/>
          <p:nvPr/>
        </p:nvSpPr>
        <p:spPr>
          <a:xfrm>
            <a:off x="596778" y="3479452"/>
            <a:ext cx="8505270" cy="923330"/>
          </a:xfrm>
          <a:prstGeom prst="rect">
            <a:avLst/>
          </a:prstGeom>
          <a:noFill/>
        </p:spPr>
        <p:txBody>
          <a:bodyPr wrap="square" rtlCol="0">
            <a:spAutoFit/>
          </a:bodyPr>
          <a:lstStyle/>
          <a:p>
            <a:endParaRPr lang="en-US" dirty="0"/>
          </a:p>
          <a:p>
            <a:r>
              <a:rPr lang="en-US" dirty="0"/>
              <a:t>(</a:t>
            </a:r>
            <a:r>
              <a:rPr lang="en-US" b="1" dirty="0">
                <a:latin typeface="+mn-lt"/>
              </a:rPr>
              <a:t>Requires Evidentiary Information and may take between 8 – 10 weeks to process)</a:t>
            </a: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44</a:t>
            </a:fld>
            <a:endParaRPr lang="en-US" dirty="0"/>
          </a:p>
        </p:txBody>
      </p:sp>
    </p:spTree>
    <p:extLst>
      <p:ext uri="{BB962C8B-B14F-4D97-AF65-F5344CB8AC3E}">
        <p14:creationId xmlns:p14="http://schemas.microsoft.com/office/powerpoint/2010/main" val="170583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176" y="838200"/>
            <a:ext cx="8724900" cy="5786199"/>
          </a:xfrm>
          <a:prstGeom prst="rect">
            <a:avLst/>
          </a:prstGeom>
          <a:noFill/>
        </p:spPr>
        <p:txBody>
          <a:bodyPr wrap="square" rtlCol="0">
            <a:spAutoFit/>
          </a:bodyPr>
          <a:lstStyle/>
          <a:p>
            <a:endParaRPr lang="en-US" sz="1600" dirty="0"/>
          </a:p>
          <a:p>
            <a:r>
              <a:rPr lang="en-US" b="1" dirty="0">
                <a:latin typeface="+mn-lt"/>
              </a:rPr>
              <a:t>Why? – A temporary fix to speed up the response time</a:t>
            </a:r>
          </a:p>
          <a:p>
            <a:r>
              <a:rPr lang="en-US" b="1" dirty="0">
                <a:latin typeface="+mn-lt"/>
              </a:rPr>
              <a:t>How? – You will receive the record via E-mail </a:t>
            </a:r>
          </a:p>
          <a:p>
            <a:pPr marL="285750" indent="-285750">
              <a:buFontTx/>
              <a:buChar char="-"/>
            </a:pPr>
            <a:endParaRPr lang="en-US" dirty="0">
              <a:latin typeface="+mn-lt"/>
            </a:endParaRPr>
          </a:p>
          <a:p>
            <a:pPr algn="ctr"/>
            <a:r>
              <a:rPr lang="en-US" sz="2800" b="1" dirty="0">
                <a:solidFill>
                  <a:srgbClr val="C00000"/>
                </a:solidFill>
                <a:latin typeface="+mn-lt"/>
              </a:rPr>
              <a:t>What are the steps?</a:t>
            </a:r>
          </a:p>
          <a:p>
            <a:r>
              <a:rPr lang="en-US" dirty="0">
                <a:latin typeface="+mn-lt"/>
              </a:rPr>
              <a:t>	</a:t>
            </a:r>
          </a:p>
          <a:p>
            <a:r>
              <a:rPr lang="en-US" dirty="0">
                <a:latin typeface="+mn-lt"/>
              </a:rPr>
              <a:t> </a:t>
            </a:r>
            <a:r>
              <a:rPr lang="en-US" sz="2400" dirty="0">
                <a:latin typeface="+mn-lt"/>
              </a:rPr>
              <a:t>1. Download and open the attached file. </a:t>
            </a:r>
          </a:p>
          <a:p>
            <a:endParaRPr lang="en-US" sz="2400" dirty="0">
              <a:latin typeface="+mn-lt"/>
            </a:endParaRPr>
          </a:p>
          <a:p>
            <a:r>
              <a:rPr lang="en-US" sz="2400" dirty="0">
                <a:latin typeface="+mn-lt"/>
              </a:rPr>
              <a:t>2. When your web browser opens click </a:t>
            </a:r>
            <a:r>
              <a:rPr lang="en-US" sz="2400" b="1" dirty="0">
                <a:latin typeface="+mn-lt"/>
              </a:rPr>
              <a:t>Use a one-time passcode</a:t>
            </a:r>
            <a:r>
              <a:rPr lang="en-US" sz="2400" dirty="0">
                <a:latin typeface="+mn-lt"/>
              </a:rPr>
              <a:t>. </a:t>
            </a:r>
          </a:p>
          <a:p>
            <a:endParaRPr lang="en-US" sz="2400" dirty="0">
              <a:latin typeface="+mn-lt"/>
            </a:endParaRPr>
          </a:p>
          <a:p>
            <a:r>
              <a:rPr lang="en-US" sz="2400" dirty="0">
                <a:latin typeface="+mn-lt"/>
              </a:rPr>
              <a:t>3. An email will be sent to your inbox with the one-time passcode. </a:t>
            </a:r>
          </a:p>
          <a:p>
            <a:endParaRPr lang="en-US" sz="2400" dirty="0">
              <a:latin typeface="+mn-lt"/>
            </a:endParaRPr>
          </a:p>
          <a:p>
            <a:r>
              <a:rPr lang="en-US" sz="2400" dirty="0">
                <a:latin typeface="+mn-lt"/>
              </a:rPr>
              <a:t>4. </a:t>
            </a:r>
            <a:r>
              <a:rPr lang="en-US" sz="2400" b="1" dirty="0">
                <a:latin typeface="+mn-lt"/>
              </a:rPr>
              <a:t>Minimize </a:t>
            </a:r>
            <a:r>
              <a:rPr lang="en-US" sz="2400" dirty="0">
                <a:latin typeface="+mn-lt"/>
              </a:rPr>
              <a:t>your web browser but </a:t>
            </a:r>
            <a:r>
              <a:rPr lang="en-US" sz="2400" b="1" dirty="0">
                <a:latin typeface="+mn-lt"/>
              </a:rPr>
              <a:t>Do Not Close </a:t>
            </a:r>
            <a:r>
              <a:rPr lang="en-US" sz="2400" dirty="0">
                <a:latin typeface="+mn-lt"/>
              </a:rPr>
              <a:t>it. </a:t>
            </a:r>
          </a:p>
          <a:p>
            <a:endParaRPr lang="en-US" sz="2000" dirty="0">
              <a:latin typeface="+mn-lt"/>
            </a:endParaRPr>
          </a:p>
          <a:p>
            <a:endParaRPr lang="en-US" dirty="0">
              <a:latin typeface="+mn-lt"/>
            </a:endParaRPr>
          </a:p>
        </p:txBody>
      </p:sp>
      <p:sp>
        <p:nvSpPr>
          <p:cNvPr id="2" name="TextBox 1"/>
          <p:cNvSpPr txBox="1"/>
          <p:nvPr/>
        </p:nvSpPr>
        <p:spPr>
          <a:xfrm>
            <a:off x="214745" y="190500"/>
            <a:ext cx="7048500" cy="861774"/>
          </a:xfrm>
          <a:prstGeom prst="rect">
            <a:avLst/>
          </a:prstGeom>
          <a:noFill/>
        </p:spPr>
        <p:txBody>
          <a:bodyPr wrap="square" rtlCol="0">
            <a:spAutoFit/>
          </a:bodyPr>
          <a:lstStyle/>
          <a:p>
            <a:r>
              <a:rPr lang="en-US" sz="3200" b="1" dirty="0">
                <a:latin typeface="+mj-lt"/>
              </a:rPr>
              <a:t>			Encrypted E-Mails</a:t>
            </a:r>
          </a:p>
          <a:p>
            <a:endParaRPr lang="en-US" dirty="0"/>
          </a:p>
        </p:txBody>
      </p:sp>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45</a:t>
            </a:fld>
            <a:endParaRPr lang="en-US" dirty="0"/>
          </a:p>
        </p:txBody>
      </p:sp>
    </p:spTree>
    <p:extLst>
      <p:ext uri="{BB962C8B-B14F-4D97-AF65-F5344CB8AC3E}">
        <p14:creationId xmlns:p14="http://schemas.microsoft.com/office/powerpoint/2010/main" val="36440898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1214532"/>
            <a:ext cx="8724900" cy="2954655"/>
          </a:xfrm>
          <a:prstGeom prst="rect">
            <a:avLst/>
          </a:prstGeom>
          <a:noFill/>
        </p:spPr>
        <p:txBody>
          <a:bodyPr wrap="square" rtlCol="0">
            <a:spAutoFit/>
          </a:bodyPr>
          <a:lstStyle/>
          <a:p>
            <a:r>
              <a:rPr lang="en-US" sz="2400" dirty="0">
                <a:latin typeface="+mn-lt"/>
              </a:rPr>
              <a:t>5. Once the passcode has been retrieved return to your web browser and enter the </a:t>
            </a:r>
            <a:r>
              <a:rPr lang="en-US" sz="2400" b="1" dirty="0">
                <a:latin typeface="+mn-lt"/>
              </a:rPr>
              <a:t>Passcode </a:t>
            </a:r>
            <a:r>
              <a:rPr lang="en-US" sz="2400" dirty="0">
                <a:latin typeface="+mn-lt"/>
              </a:rPr>
              <a:t>you retrieved from your email. </a:t>
            </a:r>
          </a:p>
          <a:p>
            <a:endParaRPr lang="en-US" sz="2400" dirty="0">
              <a:latin typeface="+mn-lt"/>
            </a:endParaRPr>
          </a:p>
          <a:p>
            <a:r>
              <a:rPr lang="en-US" sz="2400" b="1" dirty="0">
                <a:solidFill>
                  <a:srgbClr val="FF0000"/>
                </a:solidFill>
                <a:latin typeface="+mn-lt"/>
              </a:rPr>
              <a:t>Please note: the passcode will expire in 15 minutes. </a:t>
            </a:r>
          </a:p>
          <a:p>
            <a:endParaRPr lang="en-US" sz="2400" dirty="0">
              <a:latin typeface="+mn-lt"/>
            </a:endParaRPr>
          </a:p>
          <a:p>
            <a:r>
              <a:rPr lang="en-US" sz="2400" dirty="0">
                <a:latin typeface="+mn-lt"/>
              </a:rPr>
              <a:t>6. After entering the passcode you will be redirected to the encrypted e-mail on your web browser </a:t>
            </a:r>
          </a:p>
          <a:p>
            <a:endParaRPr lang="en-US" dirty="0">
              <a:latin typeface="+mn-lt"/>
            </a:endParaRPr>
          </a:p>
        </p:txBody>
      </p:sp>
      <p:sp>
        <p:nvSpPr>
          <p:cNvPr id="2" name="TextBox 1"/>
          <p:cNvSpPr txBox="1"/>
          <p:nvPr/>
        </p:nvSpPr>
        <p:spPr>
          <a:xfrm>
            <a:off x="342900" y="342900"/>
            <a:ext cx="8420100" cy="861774"/>
          </a:xfrm>
          <a:prstGeom prst="rect">
            <a:avLst/>
          </a:prstGeom>
          <a:noFill/>
        </p:spPr>
        <p:txBody>
          <a:bodyPr wrap="square" rtlCol="0">
            <a:spAutoFit/>
          </a:bodyPr>
          <a:lstStyle/>
          <a:p>
            <a:r>
              <a:rPr lang="en-US" sz="3200" b="1" dirty="0">
                <a:latin typeface="+mj-lt"/>
              </a:rPr>
              <a:t>			Encrypted E-Mails</a:t>
            </a:r>
          </a:p>
          <a:p>
            <a:endParaRPr lang="en-US" dirty="0"/>
          </a:p>
        </p:txBody>
      </p:sp>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46</a:t>
            </a:fld>
            <a:endParaRPr lang="en-US" dirty="0"/>
          </a:p>
        </p:txBody>
      </p:sp>
    </p:spTree>
    <p:extLst>
      <p:ext uri="{BB962C8B-B14F-4D97-AF65-F5344CB8AC3E}">
        <p14:creationId xmlns:p14="http://schemas.microsoft.com/office/powerpoint/2010/main" val="4005799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266700" y="2247900"/>
            <a:ext cx="9191625" cy="2514600"/>
          </a:xfrm>
          <a:prstGeom prst="rect">
            <a:avLst/>
          </a:prstGeom>
          <a:noFill/>
          <a:ln w="38100">
            <a:noFill/>
            <a:miter lim="800000"/>
            <a:headEnd/>
            <a:tailEnd/>
          </a:ln>
        </p:spPr>
        <p:txBody>
          <a:bodyPr anchor="ctr"/>
          <a:lstStyle/>
          <a:p>
            <a:pPr algn="ctr" eaLnBrk="1" hangingPunct="1">
              <a:spcAft>
                <a:spcPct val="25000"/>
              </a:spcAft>
              <a:defRPr/>
            </a:pPr>
            <a:r>
              <a:rPr lang="en-US" sz="3600" b="1" dirty="0">
                <a:latin typeface="+mn-lt"/>
                <a:cs typeface="Segoe UI" pitchFamily="34" charset="0"/>
              </a:rPr>
              <a:t>RECORDS MANAGEMENT </a:t>
            </a:r>
          </a:p>
          <a:p>
            <a:pPr algn="ctr" eaLnBrk="1" hangingPunct="1">
              <a:spcAft>
                <a:spcPct val="25000"/>
              </a:spcAft>
              <a:defRPr/>
            </a:pPr>
            <a:r>
              <a:rPr lang="en-US" sz="3600" b="1" dirty="0">
                <a:latin typeface="+mn-lt"/>
                <a:cs typeface="Segoe UI" pitchFamily="34" charset="0"/>
              </a:rPr>
              <a:t>&amp; </a:t>
            </a:r>
          </a:p>
          <a:p>
            <a:pPr algn="ctr" eaLnBrk="1" hangingPunct="1">
              <a:spcAft>
                <a:spcPct val="25000"/>
              </a:spcAft>
              <a:defRPr/>
            </a:pPr>
            <a:r>
              <a:rPr lang="en-US" sz="3600" b="1" dirty="0">
                <a:latin typeface="+mn-lt"/>
                <a:cs typeface="Segoe UI" pitchFamily="34" charset="0"/>
              </a:rPr>
              <a:t>RETENTION</a:t>
            </a:r>
          </a:p>
        </p:txBody>
      </p:sp>
      <p:sp>
        <p:nvSpPr>
          <p:cNvPr id="2" name="Slide Number Placeholder 1"/>
          <p:cNvSpPr>
            <a:spLocks noGrp="1"/>
          </p:cNvSpPr>
          <p:nvPr>
            <p:ph type="sldNum" sz="quarter" idx="12"/>
          </p:nvPr>
        </p:nvSpPr>
        <p:spPr/>
        <p:txBody>
          <a:bodyPr/>
          <a:lstStyle/>
          <a:p>
            <a:pPr>
              <a:defRPr/>
            </a:pPr>
            <a:fld id="{2BFE0433-B60C-4FEA-8168-CDB1AE906A36}" type="slidenum">
              <a:rPr lang="en-US" smtClean="0"/>
              <a:pPr>
                <a:defRPr/>
              </a:pPr>
              <a:t>47</a:t>
            </a:fld>
            <a:endParaRPr lang="en-US" dirty="0"/>
          </a:p>
        </p:txBody>
      </p:sp>
    </p:spTree>
    <p:extLst>
      <p:ext uri="{BB962C8B-B14F-4D97-AF65-F5344CB8AC3E}">
        <p14:creationId xmlns:p14="http://schemas.microsoft.com/office/powerpoint/2010/main" val="308242285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981200"/>
          </a:xfrm>
        </p:spPr>
        <p:txBody>
          <a:bodyPr>
            <a:normAutofit fontScale="90000"/>
          </a:bodyPr>
          <a:lstStyle/>
          <a:p>
            <a:r>
              <a:rPr lang="en-US" b="1" dirty="0">
                <a:latin typeface="+mn-lt"/>
              </a:rPr>
              <a:t/>
            </a:r>
            <a:br>
              <a:rPr lang="en-US" b="1" dirty="0">
                <a:latin typeface="+mn-lt"/>
              </a:rPr>
            </a:br>
            <a:r>
              <a:rPr lang="en-US" b="1" dirty="0">
                <a:latin typeface="+mn-lt"/>
              </a:rPr>
              <a:t>RECORDS MANAGEMENT </a:t>
            </a:r>
            <a:br>
              <a:rPr lang="en-US" b="1" dirty="0">
                <a:latin typeface="+mn-lt"/>
              </a:rPr>
            </a:br>
            <a:r>
              <a:rPr lang="en-US" b="1" dirty="0">
                <a:latin typeface="+mn-lt"/>
              </a:rPr>
              <a:t>&amp; </a:t>
            </a:r>
            <a:br>
              <a:rPr lang="en-US" b="1" dirty="0">
                <a:latin typeface="+mn-lt"/>
              </a:rPr>
            </a:br>
            <a:r>
              <a:rPr lang="en-US" b="1" dirty="0">
                <a:latin typeface="+mn-lt"/>
              </a:rPr>
              <a:t>RETENTION</a:t>
            </a:r>
          </a:p>
        </p:txBody>
      </p:sp>
      <p:sp>
        <p:nvSpPr>
          <p:cNvPr id="3" name="Content Placeholder 2"/>
          <p:cNvSpPr>
            <a:spLocks noGrp="1"/>
          </p:cNvSpPr>
          <p:nvPr>
            <p:ph idx="1"/>
          </p:nvPr>
        </p:nvSpPr>
        <p:spPr>
          <a:xfrm>
            <a:off x="659460" y="2133600"/>
            <a:ext cx="8317924" cy="3733800"/>
          </a:xfrm>
        </p:spPr>
        <p:txBody>
          <a:bodyPr>
            <a:normAutofit/>
          </a:bodyPr>
          <a:lstStyle/>
          <a:p>
            <a:pPr marL="0" lvl="0" indent="0" algn="ctr">
              <a:buNone/>
            </a:pPr>
            <a:r>
              <a:rPr lang="en-US" dirty="0"/>
              <a:t> </a:t>
            </a:r>
          </a:p>
        </p:txBody>
      </p:sp>
      <p:sp>
        <p:nvSpPr>
          <p:cNvPr id="4" name="Rectangle 3"/>
          <p:cNvSpPr/>
          <p:nvPr/>
        </p:nvSpPr>
        <p:spPr>
          <a:xfrm>
            <a:off x="838200" y="2705100"/>
            <a:ext cx="7848600" cy="1631216"/>
          </a:xfrm>
          <a:prstGeom prst="rect">
            <a:avLst/>
          </a:prstGeom>
        </p:spPr>
        <p:txBody>
          <a:bodyPr wrap="square">
            <a:spAutoFit/>
          </a:bodyPr>
          <a:lstStyle/>
          <a:p>
            <a:r>
              <a:rPr lang="en-US" sz="2000" b="1" i="1" dirty="0">
                <a:latin typeface="+mn-lt"/>
              </a:rPr>
              <a:t>Responsible for providing direction, oversight and support to central office staff, county offices and local data partners (e.g., hospitals, doctors, coroners and funeral homes directors) to ensure the consistent and valid establishment, update, and maintenance of all Vital Records’ records and documentation.</a:t>
            </a:r>
          </a:p>
        </p:txBody>
      </p:sp>
      <p:pic>
        <p:nvPicPr>
          <p:cNvPr id="1026" name="Picture 2" descr="Image result for records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686300"/>
            <a:ext cx="4572000" cy="16287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8541EE-DB3D-4F29-A339-24D3D0163825}" type="slidenum">
              <a:rPr lang="en-US" smtClean="0"/>
              <a:t>48</a:t>
            </a:fld>
            <a:endParaRPr lang="en-US" dirty="0"/>
          </a:p>
        </p:txBody>
      </p:sp>
    </p:spTree>
    <p:extLst>
      <p:ext uri="{BB962C8B-B14F-4D97-AF65-F5344CB8AC3E}">
        <p14:creationId xmlns:p14="http://schemas.microsoft.com/office/powerpoint/2010/main" val="1247044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81100"/>
          </a:xfrm>
        </p:spPr>
        <p:txBody>
          <a:bodyPr>
            <a:noAutofit/>
          </a:bodyPr>
          <a:lstStyle/>
          <a:p>
            <a:r>
              <a:rPr lang="en-US" sz="4000" b="1" dirty="0">
                <a:latin typeface="+mn-lt"/>
              </a:rPr>
              <a:t>Records Management &amp; Retention Functional Responsibilities</a:t>
            </a:r>
          </a:p>
        </p:txBody>
      </p:sp>
      <p:sp>
        <p:nvSpPr>
          <p:cNvPr id="3" name="Content Placeholder 2"/>
          <p:cNvSpPr>
            <a:spLocks noGrp="1"/>
          </p:cNvSpPr>
          <p:nvPr>
            <p:ph idx="1"/>
          </p:nvPr>
        </p:nvSpPr>
        <p:spPr>
          <a:xfrm>
            <a:off x="609600" y="1485900"/>
            <a:ext cx="8317924" cy="4914900"/>
          </a:xfrm>
        </p:spPr>
        <p:txBody>
          <a:bodyPr>
            <a:normAutofit fontScale="47500" lnSpcReduction="20000"/>
          </a:bodyPr>
          <a:lstStyle/>
          <a:p>
            <a:pPr marL="0" indent="0" algn="ctr">
              <a:buNone/>
            </a:pPr>
            <a:r>
              <a:rPr lang="en-US" sz="5800" b="1" dirty="0"/>
              <a:t>Record Maintenance</a:t>
            </a:r>
          </a:p>
          <a:p>
            <a:pPr marL="0" indent="0" algn="ctr">
              <a:buNone/>
            </a:pPr>
            <a:endParaRPr lang="en-US" sz="5800" b="1" dirty="0"/>
          </a:p>
          <a:p>
            <a:pPr marL="0" indent="0">
              <a:buNone/>
            </a:pPr>
            <a:endParaRPr lang="en-US" sz="2400" dirty="0"/>
          </a:p>
          <a:p>
            <a:pPr eaLnBrk="0" hangingPunct="0">
              <a:spcBef>
                <a:spcPct val="5000"/>
              </a:spcBef>
            </a:pPr>
            <a:r>
              <a:rPr lang="en-US" sz="5100" dirty="0"/>
              <a:t>Subpoenas</a:t>
            </a:r>
          </a:p>
          <a:p>
            <a:pPr marL="0" indent="0" eaLnBrk="0" hangingPunct="0">
              <a:spcBef>
                <a:spcPct val="5000"/>
              </a:spcBef>
              <a:buNone/>
            </a:pPr>
            <a:r>
              <a:rPr lang="en-US" sz="5100" dirty="0"/>
              <a:t> </a:t>
            </a:r>
          </a:p>
          <a:p>
            <a:pPr eaLnBrk="0" hangingPunct="0">
              <a:spcBef>
                <a:spcPct val="5000"/>
              </a:spcBef>
            </a:pPr>
            <a:r>
              <a:rPr lang="en-US" sz="5100" dirty="0"/>
              <a:t>Secured Paper Issuance </a:t>
            </a:r>
          </a:p>
          <a:p>
            <a:pPr eaLnBrk="0" hangingPunct="0">
              <a:spcBef>
                <a:spcPct val="5000"/>
              </a:spcBef>
            </a:pPr>
            <a:endParaRPr lang="en-US" sz="5100" dirty="0"/>
          </a:p>
          <a:p>
            <a:pPr eaLnBrk="0" hangingPunct="0">
              <a:spcBef>
                <a:spcPct val="5000"/>
              </a:spcBef>
            </a:pPr>
            <a:r>
              <a:rPr lang="en-US" sz="5100" dirty="0"/>
              <a:t>Filing of Paternity Acknowledgements</a:t>
            </a:r>
          </a:p>
          <a:p>
            <a:pPr marL="0" indent="0" eaLnBrk="0" hangingPunct="0">
              <a:spcBef>
                <a:spcPct val="5000"/>
              </a:spcBef>
              <a:buNone/>
            </a:pPr>
            <a:r>
              <a:rPr lang="en-US" sz="5100" dirty="0"/>
              <a:t> </a:t>
            </a:r>
          </a:p>
          <a:p>
            <a:pPr eaLnBrk="0" hangingPunct="0">
              <a:spcBef>
                <a:spcPct val="5000"/>
              </a:spcBef>
            </a:pPr>
            <a:r>
              <a:rPr lang="en-US" sz="5100" dirty="0"/>
              <a:t>Vault, Microfilm ( birth, death )</a:t>
            </a:r>
          </a:p>
          <a:p>
            <a:pPr eaLnBrk="0" hangingPunct="0">
              <a:spcBef>
                <a:spcPct val="5000"/>
              </a:spcBef>
            </a:pPr>
            <a:endParaRPr lang="en-US" sz="5100" dirty="0"/>
          </a:p>
          <a:p>
            <a:pPr eaLnBrk="0" hangingPunct="0">
              <a:spcBef>
                <a:spcPct val="5000"/>
              </a:spcBef>
            </a:pPr>
            <a:r>
              <a:rPr lang="en-US" sz="5100" dirty="0"/>
              <a:t>Digitization</a:t>
            </a:r>
          </a:p>
          <a:p>
            <a:pPr marL="0" indent="0">
              <a:buNone/>
            </a:pPr>
            <a:endParaRPr lang="en-US" sz="2400" dirty="0"/>
          </a:p>
          <a:p>
            <a:pPr marL="0" indent="0" eaLnBrk="0" hangingPunct="0">
              <a:buNone/>
            </a:pPr>
            <a:endParaRPr lang="en-US" sz="2400" b="1" dirty="0"/>
          </a:p>
          <a:p>
            <a:pPr marL="0" marR="0" indent="0">
              <a:lnSpc>
                <a:spcPct val="107000"/>
              </a:lnSpc>
              <a:spcBef>
                <a:spcPts val="0"/>
              </a:spcBef>
              <a:spcAft>
                <a:spcPts val="800"/>
              </a:spcAft>
              <a:buNone/>
            </a:pPr>
            <a:r>
              <a:rPr lang="en-US" sz="2400" dirty="0">
                <a:latin typeface="Segoe UI" panose="020B0502040204020203"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eaLnBrk="0" hangingPunct="0">
              <a:buNone/>
            </a:pPr>
            <a:endParaRPr lang="en-US" sz="2400" b="1" dirty="0"/>
          </a:p>
          <a:p>
            <a:pPr marL="0" indent="0" eaLnBrk="0" hangingPunct="0">
              <a:buNone/>
            </a:pPr>
            <a:endParaRPr lang="en-US" sz="2400" b="1" dirty="0"/>
          </a:p>
          <a:p>
            <a:pPr marL="0" indent="0" eaLnBrk="0" hangingPunct="0">
              <a:buNone/>
            </a:pPr>
            <a:endParaRPr lang="en-US" sz="8000" dirty="0"/>
          </a:p>
          <a:p>
            <a:pPr marL="0" indent="0">
              <a:buNone/>
            </a:pPr>
            <a:endParaRPr lang="en-US" dirty="0"/>
          </a:p>
          <a:p>
            <a:pPr marL="0" indent="0" algn="ctr">
              <a:buNone/>
            </a:pPr>
            <a:endParaRPr lang="en-US" sz="12800" dirty="0"/>
          </a:p>
          <a:p>
            <a:pPr marL="0" indent="0" eaLnBrk="0" hangingPunct="0">
              <a:spcBef>
                <a:spcPct val="5000"/>
              </a:spcBef>
              <a:buNone/>
            </a:pPr>
            <a:endParaRPr lang="en-US" sz="128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608541EE-DB3D-4F29-A339-24D3D0163825}" type="slidenum">
              <a:rPr lang="en-US" smtClean="0"/>
              <a:t>49</a:t>
            </a:fld>
            <a:endParaRPr lang="en-US" dirty="0"/>
          </a:p>
        </p:txBody>
      </p:sp>
    </p:spTree>
    <p:extLst>
      <p:ext uri="{BB962C8B-B14F-4D97-AF65-F5344CB8AC3E}">
        <p14:creationId xmlns:p14="http://schemas.microsoft.com/office/powerpoint/2010/main" val="229063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90500"/>
            <a:ext cx="8839200" cy="990600"/>
          </a:xfrm>
        </p:spPr>
        <p:txBody>
          <a:bodyPr>
            <a:normAutofit/>
          </a:bodyPr>
          <a:lstStyle/>
          <a:p>
            <a:r>
              <a:rPr lang="en-US" sz="2400" b="1" dirty="0"/>
              <a:t>STATE OFFICE OF VITAL RECORDS</a:t>
            </a:r>
            <a:br>
              <a:rPr lang="en-US" sz="2400" b="1" dirty="0"/>
            </a:br>
            <a:r>
              <a:rPr lang="en-US" sz="2400" b="1" dirty="0"/>
              <a:t> NEW REGISTRAR ORIENTATION</a:t>
            </a:r>
          </a:p>
        </p:txBody>
      </p:sp>
      <p:graphicFrame>
        <p:nvGraphicFramePr>
          <p:cNvPr id="4" name="Diagram 3"/>
          <p:cNvGraphicFramePr/>
          <p:nvPr>
            <p:extLst>
              <p:ext uri="{D42A27DB-BD31-4B8C-83A1-F6EECF244321}">
                <p14:modId xmlns:p14="http://schemas.microsoft.com/office/powerpoint/2010/main" val="1360701052"/>
              </p:ext>
            </p:extLst>
          </p:nvPr>
        </p:nvGraphicFramePr>
        <p:xfrm>
          <a:off x="1752600" y="190500"/>
          <a:ext cx="6019800" cy="590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5</a:t>
            </a:fld>
            <a:endParaRPr lang="en-US" dirty="0"/>
          </a:p>
        </p:txBody>
      </p:sp>
    </p:spTree>
    <p:extLst>
      <p:ext uri="{BB962C8B-B14F-4D97-AF65-F5344CB8AC3E}">
        <p14:creationId xmlns:p14="http://schemas.microsoft.com/office/powerpoint/2010/main" val="3595876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81100"/>
          </a:xfrm>
        </p:spPr>
        <p:txBody>
          <a:bodyPr>
            <a:noAutofit/>
          </a:bodyPr>
          <a:lstStyle/>
          <a:p>
            <a:r>
              <a:rPr lang="en-US" sz="4000" b="1" dirty="0">
                <a:latin typeface="+mn-lt"/>
              </a:rPr>
              <a:t>Records Management &amp; Retention Functional Responsibilities</a:t>
            </a:r>
          </a:p>
        </p:txBody>
      </p:sp>
      <p:sp>
        <p:nvSpPr>
          <p:cNvPr id="3" name="Content Placeholder 2"/>
          <p:cNvSpPr>
            <a:spLocks noGrp="1"/>
          </p:cNvSpPr>
          <p:nvPr>
            <p:ph idx="1"/>
          </p:nvPr>
        </p:nvSpPr>
        <p:spPr>
          <a:xfrm>
            <a:off x="647700" y="1600200"/>
            <a:ext cx="8317924" cy="4914900"/>
          </a:xfrm>
        </p:spPr>
        <p:txBody>
          <a:bodyPr>
            <a:normAutofit/>
          </a:bodyPr>
          <a:lstStyle/>
          <a:p>
            <a:pPr marL="0" lvl="0" indent="0" algn="ctr" eaLnBrk="0" hangingPunct="0">
              <a:spcBef>
                <a:spcPts val="0"/>
              </a:spcBef>
              <a:buNone/>
              <a:tabLst>
                <a:tab pos="457200" algn="l"/>
              </a:tabLst>
            </a:pPr>
            <a:r>
              <a:rPr lang="en-US" sz="2800" b="1" dirty="0">
                <a:solidFill>
                  <a:srgbClr val="000000"/>
                </a:solidFill>
                <a:ea typeface="Times New Roman" panose="02020603050405020304" pitchFamily="18" charset="0"/>
              </a:rPr>
              <a:t>Amendments</a:t>
            </a:r>
          </a:p>
          <a:p>
            <a:pPr lvl="0" eaLnBrk="0" hangingPunct="0">
              <a:spcBef>
                <a:spcPts val="0"/>
              </a:spcBef>
              <a:buFont typeface="Wingdings" panose="05000000000000000000" pitchFamily="2" charset="2"/>
              <a:buChar char=""/>
              <a:tabLst>
                <a:tab pos="457200" algn="l"/>
              </a:tabLst>
            </a:pPr>
            <a:endParaRPr lang="en-US" sz="2800" dirty="0">
              <a:solidFill>
                <a:srgbClr val="000000"/>
              </a:solidFill>
              <a:ea typeface="Times New Roman" panose="02020603050405020304" pitchFamily="18" charset="0"/>
            </a:endParaRPr>
          </a:p>
          <a:p>
            <a:pPr eaLnBrk="0" hangingPunct="0">
              <a:spcBef>
                <a:spcPts val="0"/>
              </a:spcBef>
              <a:tabLst>
                <a:tab pos="457200" algn="l"/>
              </a:tabLst>
            </a:pPr>
            <a:r>
              <a:rPr lang="en-US" sz="2800" dirty="0">
                <a:solidFill>
                  <a:srgbClr val="000000"/>
                </a:solidFill>
                <a:ea typeface="Times New Roman" panose="02020603050405020304" pitchFamily="18" charset="0"/>
              </a:rPr>
              <a:t>Special Services and Record Establishment</a:t>
            </a:r>
            <a:endParaRPr lang="en-US" sz="1800" dirty="0">
              <a:ea typeface="Times New Roman" panose="02020603050405020304" pitchFamily="18" charset="0"/>
            </a:endParaRPr>
          </a:p>
          <a:p>
            <a:pPr eaLnBrk="0" hangingPunct="0">
              <a:spcBef>
                <a:spcPts val="0"/>
              </a:spcBef>
              <a:tabLst>
                <a:tab pos="457200" algn="l"/>
              </a:tabLst>
            </a:pPr>
            <a:r>
              <a:rPr lang="en-US" sz="2800" dirty="0">
                <a:solidFill>
                  <a:srgbClr val="000000"/>
                </a:solidFill>
                <a:ea typeface="Times New Roman" panose="02020603050405020304" pitchFamily="18" charset="0"/>
              </a:rPr>
              <a:t>Death Correction </a:t>
            </a:r>
            <a:endParaRPr lang="en-US" sz="1800" dirty="0">
              <a:ea typeface="Times New Roman" panose="02020603050405020304" pitchFamily="18" charset="0"/>
            </a:endParaRPr>
          </a:p>
          <a:p>
            <a:pPr eaLnBrk="0" hangingPunct="0">
              <a:spcBef>
                <a:spcPts val="0"/>
              </a:spcBef>
              <a:tabLst>
                <a:tab pos="457200" algn="l"/>
              </a:tabLst>
            </a:pPr>
            <a:r>
              <a:rPr lang="en-US" sz="2800" dirty="0">
                <a:solidFill>
                  <a:srgbClr val="000000"/>
                </a:solidFill>
                <a:ea typeface="Times New Roman" panose="02020603050405020304" pitchFamily="18" charset="0"/>
              </a:rPr>
              <a:t>Court Order </a:t>
            </a:r>
            <a:endParaRPr lang="en-US" sz="1800" dirty="0">
              <a:ea typeface="Times New Roman" panose="02020603050405020304" pitchFamily="18" charset="0"/>
            </a:endParaRPr>
          </a:p>
          <a:p>
            <a:pPr eaLnBrk="0" hangingPunct="0">
              <a:spcBef>
                <a:spcPts val="0"/>
              </a:spcBef>
              <a:tabLst>
                <a:tab pos="457200" algn="l"/>
              </a:tabLst>
            </a:pPr>
            <a:r>
              <a:rPr lang="en-US" sz="2800" dirty="0">
                <a:solidFill>
                  <a:srgbClr val="000000"/>
                </a:solidFill>
                <a:ea typeface="Times New Roman" panose="02020603050405020304" pitchFamily="18" charset="0"/>
              </a:rPr>
              <a:t>Legitimation </a:t>
            </a:r>
            <a:endParaRPr lang="en-US" sz="1800" dirty="0">
              <a:ea typeface="Times New Roman" panose="02020603050405020304" pitchFamily="18" charset="0"/>
            </a:endParaRPr>
          </a:p>
          <a:p>
            <a:pPr eaLnBrk="0" hangingPunct="0">
              <a:spcBef>
                <a:spcPts val="0"/>
              </a:spcBef>
              <a:tabLst>
                <a:tab pos="457200" algn="l"/>
              </a:tabLst>
            </a:pPr>
            <a:r>
              <a:rPr lang="en-US" sz="2800" dirty="0">
                <a:solidFill>
                  <a:srgbClr val="000000"/>
                </a:solidFill>
                <a:ea typeface="Times New Roman" panose="02020603050405020304" pitchFamily="18" charset="0"/>
              </a:rPr>
              <a:t>Delayed Birth</a:t>
            </a:r>
            <a:endParaRPr lang="en-US" sz="1800" dirty="0">
              <a:ea typeface="Times New Roman" panose="02020603050405020304" pitchFamily="18" charset="0"/>
            </a:endParaRPr>
          </a:p>
          <a:p>
            <a:pPr eaLnBrk="0" hangingPunct="0">
              <a:spcBef>
                <a:spcPts val="0"/>
              </a:spcBef>
              <a:tabLst>
                <a:tab pos="457200" algn="l"/>
              </a:tabLst>
            </a:pPr>
            <a:r>
              <a:rPr lang="en-US" sz="2800" dirty="0">
                <a:solidFill>
                  <a:srgbClr val="000000"/>
                </a:solidFill>
                <a:ea typeface="Times New Roman" panose="02020603050405020304" pitchFamily="18" charset="0"/>
              </a:rPr>
              <a:t>Adoption</a:t>
            </a:r>
            <a:endParaRPr lang="en-US" sz="1800" dirty="0">
              <a:ea typeface="Times New Roman" panose="02020603050405020304" pitchFamily="18" charset="0"/>
            </a:endParaRPr>
          </a:p>
          <a:p>
            <a:pPr eaLnBrk="0" hangingPunct="0">
              <a:spcBef>
                <a:spcPts val="0"/>
              </a:spcBef>
              <a:tabLst>
                <a:tab pos="457200" algn="l"/>
              </a:tabLst>
            </a:pPr>
            <a:r>
              <a:rPr lang="en-US" sz="2800" dirty="0">
                <a:solidFill>
                  <a:srgbClr val="000000"/>
                </a:solidFill>
                <a:ea typeface="Times New Roman" panose="02020603050405020304" pitchFamily="18" charset="0"/>
              </a:rPr>
              <a:t>Court Ordered Petition</a:t>
            </a:r>
            <a:r>
              <a:rPr lang="en-US" sz="2800" dirty="0">
                <a:solidFill>
                  <a:srgbClr val="000000"/>
                </a:solidFill>
                <a:latin typeface="Segoe UI" panose="020B050204020402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08541EE-DB3D-4F29-A339-24D3D0163825}" type="slidenum">
              <a:rPr lang="en-US" smtClean="0"/>
              <a:t>50</a:t>
            </a:fld>
            <a:endParaRPr lang="en-US" dirty="0"/>
          </a:p>
        </p:txBody>
      </p:sp>
    </p:spTree>
    <p:extLst>
      <p:ext uri="{BB962C8B-B14F-4D97-AF65-F5344CB8AC3E}">
        <p14:creationId xmlns:p14="http://schemas.microsoft.com/office/powerpoint/2010/main" val="3565688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81100"/>
          </a:xfrm>
        </p:spPr>
        <p:txBody>
          <a:bodyPr>
            <a:noAutofit/>
          </a:bodyPr>
          <a:lstStyle/>
          <a:p>
            <a:r>
              <a:rPr lang="en-US" sz="4000" b="1" dirty="0">
                <a:latin typeface="+mn-lt"/>
              </a:rPr>
              <a:t>Records Management &amp; Retention Functional Responsibilities</a:t>
            </a:r>
          </a:p>
        </p:txBody>
      </p:sp>
      <p:sp>
        <p:nvSpPr>
          <p:cNvPr id="3" name="Content Placeholder 2"/>
          <p:cNvSpPr>
            <a:spLocks noGrp="1"/>
          </p:cNvSpPr>
          <p:nvPr>
            <p:ph idx="1"/>
          </p:nvPr>
        </p:nvSpPr>
        <p:spPr>
          <a:xfrm>
            <a:off x="659460" y="1295400"/>
            <a:ext cx="8317924" cy="4914900"/>
          </a:xfrm>
        </p:spPr>
        <p:txBody>
          <a:bodyPr>
            <a:normAutofit fontScale="92500" lnSpcReduction="10000"/>
          </a:bodyPr>
          <a:lstStyle/>
          <a:p>
            <a:pPr marL="0" lvl="0" indent="0" algn="ctr" eaLnBrk="0" hangingPunct="0">
              <a:spcBef>
                <a:spcPts val="0"/>
              </a:spcBef>
              <a:buNone/>
              <a:tabLst>
                <a:tab pos="457200" algn="l"/>
              </a:tabLst>
            </a:pPr>
            <a:r>
              <a:rPr lang="en-US" sz="2800" b="1" dirty="0">
                <a:solidFill>
                  <a:srgbClr val="000000"/>
                </a:solidFill>
                <a:ea typeface="Times New Roman" panose="02020603050405020304" pitchFamily="18" charset="0"/>
              </a:rPr>
              <a:t>Amendments</a:t>
            </a:r>
          </a:p>
          <a:p>
            <a:pPr lvl="0" eaLnBrk="0" hangingPunct="0">
              <a:spcBef>
                <a:spcPts val="0"/>
              </a:spcBef>
              <a:buFont typeface="Wingdings" panose="05000000000000000000" pitchFamily="2" charset="2"/>
              <a:buChar char=""/>
              <a:tabLst>
                <a:tab pos="457200" algn="l"/>
              </a:tabLst>
            </a:pPr>
            <a:endParaRPr lang="en-US" sz="2800" dirty="0">
              <a:solidFill>
                <a:srgbClr val="000000"/>
              </a:solidFill>
              <a:ea typeface="Times New Roman" panose="02020603050405020304" pitchFamily="18" charset="0"/>
            </a:endParaRPr>
          </a:p>
          <a:p>
            <a:pPr eaLnBrk="0" hangingPunct="0">
              <a:lnSpc>
                <a:spcPct val="120000"/>
              </a:lnSpc>
              <a:spcBef>
                <a:spcPts val="0"/>
              </a:spcBef>
              <a:tabLst>
                <a:tab pos="457200" algn="l"/>
              </a:tabLst>
            </a:pPr>
            <a:r>
              <a:rPr lang="en-US" sz="2800" dirty="0">
                <a:solidFill>
                  <a:srgbClr val="000000"/>
                </a:solidFill>
                <a:ea typeface="Times New Roman" panose="02020603050405020304" pitchFamily="18" charset="0"/>
              </a:rPr>
              <a:t>Paternity Acknowledgement </a:t>
            </a:r>
          </a:p>
          <a:p>
            <a:pPr eaLnBrk="0" hangingPunct="0">
              <a:lnSpc>
                <a:spcPct val="120000"/>
              </a:lnSpc>
              <a:spcBef>
                <a:spcPts val="0"/>
              </a:spcBef>
              <a:tabLst>
                <a:tab pos="457200" algn="l"/>
              </a:tabLst>
            </a:pPr>
            <a:r>
              <a:rPr lang="en-US" sz="2800" dirty="0">
                <a:solidFill>
                  <a:srgbClr val="000000"/>
                </a:solidFill>
                <a:ea typeface="Times New Roman" panose="02020603050405020304" pitchFamily="18" charset="0"/>
              </a:rPr>
              <a:t>Processing </a:t>
            </a:r>
          </a:p>
          <a:p>
            <a:pPr eaLnBrk="0" hangingPunct="0">
              <a:lnSpc>
                <a:spcPct val="120000"/>
              </a:lnSpc>
              <a:spcBef>
                <a:spcPts val="0"/>
              </a:spcBef>
              <a:tabLst>
                <a:tab pos="457200" algn="l"/>
              </a:tabLst>
            </a:pPr>
            <a:r>
              <a:rPr lang="en-US" sz="2800" dirty="0">
                <a:solidFill>
                  <a:srgbClr val="000000"/>
                </a:solidFill>
                <a:ea typeface="Times New Roman" panose="02020603050405020304" pitchFamily="18" charset="0"/>
              </a:rPr>
              <a:t>ZOHO Abstraction </a:t>
            </a:r>
          </a:p>
          <a:p>
            <a:pPr eaLnBrk="0" hangingPunct="0">
              <a:lnSpc>
                <a:spcPct val="120000"/>
              </a:lnSpc>
              <a:spcBef>
                <a:spcPts val="0"/>
              </a:spcBef>
              <a:tabLst>
                <a:tab pos="457200" algn="l"/>
              </a:tabLst>
            </a:pPr>
            <a:r>
              <a:rPr lang="en-US" sz="2800" dirty="0">
                <a:solidFill>
                  <a:srgbClr val="000000"/>
                </a:solidFill>
                <a:ea typeface="Times New Roman" panose="02020603050405020304" pitchFamily="18" charset="0"/>
              </a:rPr>
              <a:t>Putative Father Registry </a:t>
            </a:r>
          </a:p>
          <a:p>
            <a:pPr eaLnBrk="0" hangingPunct="0">
              <a:lnSpc>
                <a:spcPct val="120000"/>
              </a:lnSpc>
              <a:spcBef>
                <a:spcPts val="0"/>
              </a:spcBef>
              <a:tabLst>
                <a:tab pos="457200" algn="l"/>
              </a:tabLst>
            </a:pPr>
            <a:r>
              <a:rPr lang="en-US" sz="2800" dirty="0">
                <a:solidFill>
                  <a:srgbClr val="000000"/>
                </a:solidFill>
                <a:ea typeface="Times New Roman" panose="02020603050405020304" pitchFamily="18" charset="0"/>
              </a:rPr>
              <a:t>Out of State Death Registration</a:t>
            </a:r>
          </a:p>
          <a:p>
            <a:pPr eaLnBrk="0" hangingPunct="0">
              <a:lnSpc>
                <a:spcPct val="120000"/>
              </a:lnSpc>
              <a:spcBef>
                <a:spcPts val="0"/>
              </a:spcBef>
              <a:tabLst>
                <a:tab pos="457200" algn="l"/>
              </a:tabLst>
            </a:pPr>
            <a:r>
              <a:rPr lang="en-US" sz="2800" dirty="0">
                <a:solidFill>
                  <a:srgbClr val="000000"/>
                </a:solidFill>
                <a:ea typeface="Times New Roman" panose="02020603050405020304" pitchFamily="18" charset="0"/>
              </a:rPr>
              <a:t>Processing Death Registration </a:t>
            </a:r>
          </a:p>
          <a:p>
            <a:pPr eaLnBrk="0" hangingPunct="0">
              <a:lnSpc>
                <a:spcPct val="120000"/>
              </a:lnSpc>
              <a:spcBef>
                <a:spcPts val="0"/>
              </a:spcBef>
              <a:tabLst>
                <a:tab pos="457200" algn="l"/>
              </a:tabLst>
            </a:pPr>
            <a:r>
              <a:rPr lang="en-US" sz="2800" dirty="0">
                <a:solidFill>
                  <a:srgbClr val="000000"/>
                </a:solidFill>
                <a:ea typeface="Times New Roman" panose="02020603050405020304" pitchFamily="18" charset="0"/>
              </a:rPr>
              <a:t>Fetal Death processing </a:t>
            </a:r>
          </a:p>
          <a:p>
            <a:pPr eaLnBrk="0" hangingPunct="0">
              <a:lnSpc>
                <a:spcPct val="120000"/>
              </a:lnSpc>
              <a:spcBef>
                <a:spcPts val="0"/>
              </a:spcBef>
              <a:tabLst>
                <a:tab pos="457200" algn="l"/>
              </a:tabLst>
            </a:pPr>
            <a:r>
              <a:rPr lang="en-US" sz="2800" dirty="0">
                <a:solidFill>
                  <a:srgbClr val="000000"/>
                </a:solidFill>
                <a:ea typeface="Times New Roman" panose="02020603050405020304" pitchFamily="18" charset="0"/>
              </a:rPr>
              <a:t>ITOP processing </a:t>
            </a:r>
          </a:p>
          <a:p>
            <a:pPr eaLnBrk="0" hangingPunct="0">
              <a:lnSpc>
                <a:spcPct val="120000"/>
              </a:lnSpc>
              <a:spcBef>
                <a:spcPts val="0"/>
              </a:spcBef>
              <a:tabLst>
                <a:tab pos="457200" algn="l"/>
              </a:tabLst>
            </a:pPr>
            <a:r>
              <a:rPr lang="en-US" sz="2800" dirty="0">
                <a:solidFill>
                  <a:srgbClr val="000000"/>
                </a:solidFill>
                <a:ea typeface="Times New Roman" panose="02020603050405020304" pitchFamily="18" charset="0"/>
              </a:rPr>
              <a:t>Home Birth Processing </a:t>
            </a:r>
          </a:p>
        </p:txBody>
      </p:sp>
      <p:sp>
        <p:nvSpPr>
          <p:cNvPr id="4" name="Slide Number Placeholder 3"/>
          <p:cNvSpPr>
            <a:spLocks noGrp="1"/>
          </p:cNvSpPr>
          <p:nvPr>
            <p:ph type="sldNum" sz="quarter" idx="12"/>
          </p:nvPr>
        </p:nvSpPr>
        <p:spPr/>
        <p:txBody>
          <a:bodyPr/>
          <a:lstStyle/>
          <a:p>
            <a:fld id="{608541EE-DB3D-4F29-A339-24D3D0163825}" type="slidenum">
              <a:rPr lang="en-US" smtClean="0"/>
              <a:t>51</a:t>
            </a:fld>
            <a:endParaRPr lang="en-US" dirty="0"/>
          </a:p>
        </p:txBody>
      </p:sp>
    </p:spTree>
    <p:extLst>
      <p:ext uri="{BB962C8B-B14F-4D97-AF65-F5344CB8AC3E}">
        <p14:creationId xmlns:p14="http://schemas.microsoft.com/office/powerpoint/2010/main" val="243155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81100"/>
          </a:xfrm>
        </p:spPr>
        <p:txBody>
          <a:bodyPr>
            <a:noAutofit/>
          </a:bodyPr>
          <a:lstStyle/>
          <a:p>
            <a:r>
              <a:rPr lang="en-US" sz="4000" b="1" dirty="0">
                <a:latin typeface="+mn-lt"/>
              </a:rPr>
              <a:t>Records Management &amp; Retention Functional Responsibilities</a:t>
            </a:r>
          </a:p>
        </p:txBody>
      </p:sp>
      <p:sp>
        <p:nvSpPr>
          <p:cNvPr id="3" name="Content Placeholder 2"/>
          <p:cNvSpPr>
            <a:spLocks noGrp="1"/>
          </p:cNvSpPr>
          <p:nvPr>
            <p:ph idx="1"/>
          </p:nvPr>
        </p:nvSpPr>
        <p:spPr>
          <a:xfrm>
            <a:off x="647700" y="1562100"/>
            <a:ext cx="8317924" cy="4914900"/>
          </a:xfrm>
        </p:spPr>
        <p:txBody>
          <a:bodyPr>
            <a:normAutofit/>
          </a:bodyPr>
          <a:lstStyle/>
          <a:p>
            <a:pPr marL="0" lvl="0" indent="0" algn="ctr" eaLnBrk="0" hangingPunct="0">
              <a:spcBef>
                <a:spcPts val="0"/>
              </a:spcBef>
              <a:buNone/>
              <a:tabLst>
                <a:tab pos="457200" algn="l"/>
              </a:tabLst>
            </a:pPr>
            <a:r>
              <a:rPr lang="en-US" sz="2800" b="1" dirty="0">
                <a:solidFill>
                  <a:srgbClr val="000000"/>
                </a:solidFill>
                <a:ea typeface="Times New Roman" panose="02020603050405020304" pitchFamily="18" charset="0"/>
              </a:rPr>
              <a:t>Training and Support</a:t>
            </a:r>
          </a:p>
          <a:p>
            <a:pPr marL="0" lvl="0" indent="0" algn="ctr" eaLnBrk="0" hangingPunct="0">
              <a:spcBef>
                <a:spcPts val="0"/>
              </a:spcBef>
              <a:buNone/>
              <a:tabLst>
                <a:tab pos="457200" algn="l"/>
              </a:tabLst>
            </a:pPr>
            <a:endParaRPr lang="en-US" sz="2800" b="1" dirty="0">
              <a:solidFill>
                <a:srgbClr val="000000"/>
              </a:solidFill>
              <a:ea typeface="Times New Roman" panose="02020603050405020304" pitchFamily="18" charset="0"/>
            </a:endParaRPr>
          </a:p>
          <a:p>
            <a:pPr lvl="0" eaLnBrk="0" hangingPunct="0">
              <a:spcBef>
                <a:spcPts val="0"/>
              </a:spcBef>
              <a:buFont typeface="Wingdings" panose="05000000000000000000" pitchFamily="2" charset="2"/>
              <a:buChar char=""/>
              <a:tabLst>
                <a:tab pos="457200" algn="l"/>
              </a:tabLst>
            </a:pPr>
            <a:endParaRPr lang="en-US" sz="2800" dirty="0">
              <a:solidFill>
                <a:srgbClr val="000000"/>
              </a:solidFill>
              <a:ea typeface="Times New Roman" panose="02020603050405020304" pitchFamily="18" charset="0"/>
            </a:endParaRPr>
          </a:p>
          <a:p>
            <a:pPr eaLnBrk="0" hangingPunct="0">
              <a:spcBef>
                <a:spcPts val="0"/>
              </a:spcBef>
            </a:pPr>
            <a:r>
              <a:rPr lang="en-US" sz="2800" dirty="0"/>
              <a:t>Training and support of local constituents </a:t>
            </a:r>
          </a:p>
          <a:p>
            <a:pPr eaLnBrk="0" hangingPunct="0">
              <a:spcBef>
                <a:spcPts val="0"/>
              </a:spcBef>
            </a:pPr>
            <a:r>
              <a:rPr lang="en-US" sz="2800" dirty="0"/>
              <a:t>Subject matter experts on Vital Records functions </a:t>
            </a:r>
          </a:p>
          <a:p>
            <a:pPr eaLnBrk="0" hangingPunct="0">
              <a:spcBef>
                <a:spcPts val="0"/>
              </a:spcBef>
            </a:pPr>
            <a:r>
              <a:rPr lang="en-US" sz="2800" dirty="0"/>
              <a:t>Communicate policies to local constituents </a:t>
            </a:r>
          </a:p>
          <a:p>
            <a:pPr eaLnBrk="0" hangingPunct="0">
              <a:spcBef>
                <a:spcPts val="0"/>
              </a:spcBef>
            </a:pPr>
            <a:r>
              <a:rPr lang="en-US" sz="2800" dirty="0"/>
              <a:t>Conduct regular reviews of local registrars </a:t>
            </a:r>
          </a:p>
        </p:txBody>
      </p:sp>
      <p:sp>
        <p:nvSpPr>
          <p:cNvPr id="4" name="Slide Number Placeholder 3"/>
          <p:cNvSpPr>
            <a:spLocks noGrp="1"/>
          </p:cNvSpPr>
          <p:nvPr>
            <p:ph type="sldNum" sz="quarter" idx="12"/>
          </p:nvPr>
        </p:nvSpPr>
        <p:spPr/>
        <p:txBody>
          <a:bodyPr/>
          <a:lstStyle/>
          <a:p>
            <a:fld id="{608541EE-DB3D-4F29-A339-24D3D0163825}" type="slidenum">
              <a:rPr lang="en-US" smtClean="0"/>
              <a:t>52</a:t>
            </a:fld>
            <a:endParaRPr lang="en-US" dirty="0"/>
          </a:p>
        </p:txBody>
      </p:sp>
    </p:spTree>
    <p:extLst>
      <p:ext uri="{BB962C8B-B14F-4D97-AF65-F5344CB8AC3E}">
        <p14:creationId xmlns:p14="http://schemas.microsoft.com/office/powerpoint/2010/main" val="4117183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266700"/>
            <a:ext cx="8839200" cy="990600"/>
          </a:xfrm>
        </p:spPr>
        <p:txBody>
          <a:bodyPr>
            <a:normAutofit/>
          </a:bodyPr>
          <a:lstStyle/>
          <a:p>
            <a:pPr>
              <a:defRPr/>
            </a:pPr>
            <a:r>
              <a:rPr lang="en-US" altLang="en-US" sz="3200" b="1" dirty="0">
                <a:latin typeface="+mn-lt"/>
              </a:rPr>
              <a:t>REGIONAL TRAINING &amp; SUPPORT</a:t>
            </a:r>
          </a:p>
        </p:txBody>
      </p:sp>
      <p:sp>
        <p:nvSpPr>
          <p:cNvPr id="11267" name="Content Placeholder 2"/>
          <p:cNvSpPr>
            <a:spLocks noGrp="1"/>
          </p:cNvSpPr>
          <p:nvPr>
            <p:ph sz="half" idx="1"/>
          </p:nvPr>
        </p:nvSpPr>
        <p:spPr>
          <a:xfrm>
            <a:off x="342900" y="1409700"/>
            <a:ext cx="7962900" cy="4716463"/>
          </a:xfrm>
        </p:spPr>
        <p:txBody>
          <a:bodyPr>
            <a:normAutofit lnSpcReduction="10000"/>
          </a:bodyPr>
          <a:lstStyle/>
          <a:p>
            <a:pPr marL="0" indent="0" eaLnBrk="1" hangingPunct="1">
              <a:buFont typeface="Arial" panose="020B0604020202020204" pitchFamily="34" charset="0"/>
              <a:buNone/>
            </a:pPr>
            <a:r>
              <a:rPr lang="en-US" altLang="en-US" sz="2400" b="1" dirty="0"/>
              <a:t>The State supplies support to all County staff and stakeholders:</a:t>
            </a:r>
          </a:p>
          <a:p>
            <a:pPr marL="0" indent="0" eaLnBrk="1" hangingPunct="1">
              <a:buFont typeface="Arial" panose="020B0604020202020204" pitchFamily="34" charset="0"/>
              <a:buNone/>
            </a:pPr>
            <a:endParaRPr lang="en-US" altLang="en-US" sz="2400" dirty="0">
              <a:latin typeface="Arial Black" panose="020B0A04020102020204" pitchFamily="34" charset="0"/>
            </a:endParaRPr>
          </a:p>
          <a:p>
            <a:pPr lvl="1">
              <a:buFont typeface="Arial" panose="020B0604020202020204" pitchFamily="34" charset="0"/>
              <a:buChar char="•"/>
            </a:pPr>
            <a:r>
              <a:rPr lang="en-US" altLang="en-US" dirty="0">
                <a:cs typeface="Arial" panose="020B0604020202020204" pitchFamily="34" charset="0"/>
              </a:rPr>
              <a:t>Quarterly Registrar Meetings &amp; Webinars</a:t>
            </a:r>
          </a:p>
          <a:p>
            <a:pPr lvl="1">
              <a:buFont typeface="Arial" panose="020B0604020202020204" pitchFamily="34" charset="0"/>
              <a:buChar char="•"/>
            </a:pPr>
            <a:r>
              <a:rPr lang="en-US" altLang="en-US" dirty="0">
                <a:cs typeface="Arial" panose="020B0604020202020204" pitchFamily="34" charset="0"/>
              </a:rPr>
              <a:t> Presentations/training at meetings and conferences</a:t>
            </a:r>
          </a:p>
          <a:p>
            <a:pPr lvl="1" eaLnBrk="1" hangingPunct="1">
              <a:buFont typeface="Arial" panose="020B0604020202020204" pitchFamily="34" charset="0"/>
              <a:buChar char="•"/>
            </a:pPr>
            <a:r>
              <a:rPr lang="en-US" altLang="en-US" dirty="0">
                <a:cs typeface="Arial" panose="020B0604020202020204" pitchFamily="34" charset="0"/>
              </a:rPr>
              <a:t>Training and Support of local constituents</a:t>
            </a:r>
          </a:p>
          <a:p>
            <a:pPr lvl="1" eaLnBrk="1" hangingPunct="1">
              <a:buFont typeface="Arial" panose="020B0604020202020204" pitchFamily="34" charset="0"/>
              <a:buChar char="•"/>
            </a:pPr>
            <a:r>
              <a:rPr lang="en-US" altLang="en-US" dirty="0">
                <a:cs typeface="Arial" panose="020B0604020202020204" pitchFamily="34" charset="0"/>
              </a:rPr>
              <a:t>Go To Meeting Training Sessions</a:t>
            </a:r>
          </a:p>
          <a:p>
            <a:pPr lvl="1" eaLnBrk="1" hangingPunct="1">
              <a:buFont typeface="Arial" panose="020B0604020202020204" pitchFamily="34" charset="0"/>
              <a:buChar char="•"/>
            </a:pPr>
            <a:r>
              <a:rPr lang="en-US" altLang="en-US" dirty="0">
                <a:cs typeface="Arial" panose="020B0604020202020204" pitchFamily="34" charset="0"/>
              </a:rPr>
              <a:t>An operation support team that answers all issues  through phone calls and when submitted through the GAVERS issue link</a:t>
            </a:r>
          </a:p>
          <a:p>
            <a:pPr lvl="1" eaLnBrk="1" hangingPunct="1">
              <a:buFont typeface="Arial" panose="020B0604020202020204" pitchFamily="34" charset="0"/>
              <a:buChar char="•"/>
            </a:pPr>
            <a:r>
              <a:rPr lang="en-US" altLang="en-US" dirty="0">
                <a:cs typeface="Arial" panose="020B0604020202020204" pitchFamily="34" charset="0"/>
              </a:rPr>
              <a:t>Conduct regular reviews of local registrar office</a:t>
            </a:r>
          </a:p>
          <a:p>
            <a:pPr lvl="1" eaLnBrk="1" hangingPunct="1">
              <a:buFont typeface="Arial" panose="020B0604020202020204" pitchFamily="34" charset="0"/>
              <a:buChar char="•"/>
            </a:pPr>
            <a:r>
              <a:rPr lang="en-US" altLang="en-US" dirty="0">
                <a:cs typeface="Arial" panose="020B0604020202020204" pitchFamily="34" charset="0"/>
              </a:rPr>
              <a:t>Communicate policies to local constituents</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53</a:t>
            </a:fld>
            <a:endParaRPr lang="en-US" dirty="0"/>
          </a:p>
        </p:txBody>
      </p:sp>
    </p:spTree>
    <p:extLst>
      <p:ext uri="{BB962C8B-B14F-4D97-AF65-F5344CB8AC3E}">
        <p14:creationId xmlns:p14="http://schemas.microsoft.com/office/powerpoint/2010/main" val="169858688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19075" y="342900"/>
            <a:ext cx="8839200" cy="5753100"/>
          </a:xfrm>
        </p:spPr>
        <p:txBody>
          <a:bodyPr>
            <a:normAutofit/>
          </a:bodyPr>
          <a:lstStyle/>
          <a:p>
            <a:r>
              <a:rPr lang="en-US" altLang="en-US" sz="3600" b="1" dirty="0"/>
              <a:t>Regional Consultants </a:t>
            </a:r>
            <a:r>
              <a:rPr lang="en-US" altLang="en-US" sz="3600" dirty="0">
                <a:solidFill>
                  <a:srgbClr val="FF0000"/>
                </a:solidFill>
                <a:latin typeface="Bookman Old Style" panose="02050604050505020204" pitchFamily="18" charset="0"/>
              </a:rPr>
              <a:t/>
            </a:r>
            <a:br>
              <a:rPr lang="en-US" altLang="en-US" sz="3600" dirty="0">
                <a:solidFill>
                  <a:srgbClr val="FF0000"/>
                </a:solidFill>
                <a:latin typeface="Bookman Old Style" panose="02050604050505020204" pitchFamily="18" charset="0"/>
              </a:rPr>
            </a:br>
            <a:r>
              <a:rPr lang="en-US" altLang="en-US" sz="3600" dirty="0">
                <a:solidFill>
                  <a:srgbClr val="FF0000"/>
                </a:solidFill>
                <a:latin typeface="Bookman Old Style" panose="02050604050505020204" pitchFamily="18" charset="0"/>
              </a:rPr>
              <a:t/>
            </a:r>
            <a:br>
              <a:rPr lang="en-US" altLang="en-US" sz="3600" dirty="0">
                <a:solidFill>
                  <a:srgbClr val="FF0000"/>
                </a:solidFill>
                <a:latin typeface="Bookman Old Style" panose="02050604050505020204" pitchFamily="18" charset="0"/>
              </a:rPr>
            </a:br>
            <a:r>
              <a:rPr lang="en-US" altLang="en-US" sz="2400" dirty="0">
                <a:solidFill>
                  <a:srgbClr val="002060"/>
                </a:solidFill>
                <a:latin typeface="Cambria" panose="02040503050406030204" pitchFamily="18" charset="0"/>
              </a:rPr>
              <a:t>North : </a:t>
            </a:r>
            <a:r>
              <a:rPr lang="en-US" altLang="en-US" sz="2400" b="1" dirty="0">
                <a:solidFill>
                  <a:srgbClr val="002060"/>
                </a:solidFill>
                <a:latin typeface="Cambria" panose="02040503050406030204" pitchFamily="18" charset="0"/>
              </a:rPr>
              <a:t> </a:t>
            </a:r>
            <a:r>
              <a:rPr lang="en-US" altLang="en-US" sz="2400" dirty="0">
                <a:solidFill>
                  <a:srgbClr val="002060"/>
                </a:solidFill>
                <a:latin typeface="Cambria" panose="02040503050406030204" pitchFamily="18" charset="0"/>
                <a:hlinkClick r:id="rId2"/>
              </a:rPr>
              <a:t>Justin.Davis@dph.ga.gov</a:t>
            </a:r>
            <a:r>
              <a:rPr lang="en-US" altLang="en-US" sz="2400" b="1" dirty="0">
                <a:solidFill>
                  <a:srgbClr val="002060"/>
                </a:solidFill>
                <a:latin typeface="Cambria" panose="02040503050406030204" pitchFamily="18" charset="0"/>
              </a:rPr>
              <a:t> </a:t>
            </a:r>
            <a:r>
              <a:rPr lang="en-US" altLang="en-US" sz="2400" dirty="0">
                <a:solidFill>
                  <a:srgbClr val="002060"/>
                </a:solidFill>
                <a:latin typeface="Cambria" panose="02040503050406030204" pitchFamily="18" charset="0"/>
              </a:rPr>
              <a:t> 404.414.9216   </a:t>
            </a:r>
            <a:br>
              <a:rPr lang="en-US" altLang="en-US" sz="2400" dirty="0">
                <a:solidFill>
                  <a:srgbClr val="002060"/>
                </a:solidFill>
                <a:latin typeface="Cambria" panose="02040503050406030204" pitchFamily="18" charset="0"/>
              </a:rPr>
            </a:br>
            <a:r>
              <a:rPr lang="en-US" altLang="en-US" sz="2400" dirty="0">
                <a:solidFill>
                  <a:srgbClr val="002060"/>
                </a:solidFill>
                <a:latin typeface="Cambria" panose="02040503050406030204" pitchFamily="18" charset="0"/>
              </a:rPr>
              <a:t>      East: </a:t>
            </a:r>
            <a:r>
              <a:rPr lang="en-US" altLang="en-US" sz="2400" dirty="0">
                <a:solidFill>
                  <a:srgbClr val="002060"/>
                </a:solidFill>
                <a:latin typeface="Cambria" panose="02040503050406030204" pitchFamily="18" charset="0"/>
                <a:hlinkClick r:id="rId3"/>
              </a:rPr>
              <a:t>C</a:t>
            </a:r>
            <a:r>
              <a:rPr lang="en-US" altLang="en-US" sz="2400" u="sng" dirty="0">
                <a:solidFill>
                  <a:srgbClr val="002060"/>
                </a:solidFill>
                <a:latin typeface="Cambria" panose="02040503050406030204" pitchFamily="18" charset="0"/>
                <a:hlinkClick r:id="rId3"/>
              </a:rPr>
              <a:t>heryl.desbordes@dph.ga.gov</a:t>
            </a:r>
            <a:r>
              <a:rPr lang="en-US" altLang="en-US" sz="2400" dirty="0">
                <a:solidFill>
                  <a:srgbClr val="002060"/>
                </a:solidFill>
                <a:latin typeface="Cambria" panose="02040503050406030204" pitchFamily="18" charset="0"/>
              </a:rPr>
              <a:t>404-956-0124</a:t>
            </a:r>
            <a:br>
              <a:rPr lang="en-US" altLang="en-US" sz="2400" dirty="0">
                <a:solidFill>
                  <a:srgbClr val="002060"/>
                </a:solidFill>
                <a:latin typeface="Cambria" panose="02040503050406030204" pitchFamily="18" charset="0"/>
              </a:rPr>
            </a:br>
            <a:r>
              <a:rPr lang="en-US" altLang="en-US" sz="2400" dirty="0">
                <a:solidFill>
                  <a:srgbClr val="002060"/>
                </a:solidFill>
                <a:latin typeface="Cambria" panose="02040503050406030204" pitchFamily="18" charset="0"/>
              </a:rPr>
              <a:t>      West :  </a:t>
            </a:r>
            <a:r>
              <a:rPr lang="en-US" altLang="en-US" sz="2400" u="sng" dirty="0">
                <a:solidFill>
                  <a:srgbClr val="002060"/>
                </a:solidFill>
                <a:latin typeface="Cambria" panose="02040503050406030204" pitchFamily="18" charset="0"/>
                <a:hlinkClick r:id="rId4"/>
              </a:rPr>
              <a:t>Mannett.Foster@dph.ga.gov</a:t>
            </a:r>
            <a:r>
              <a:rPr lang="en-US" altLang="en-US" sz="2400" dirty="0">
                <a:solidFill>
                  <a:srgbClr val="002060"/>
                </a:solidFill>
                <a:latin typeface="Cambria" panose="02040503050406030204" pitchFamily="18" charset="0"/>
              </a:rPr>
              <a:t> 404.901.1634</a:t>
            </a:r>
            <a:br>
              <a:rPr lang="en-US" altLang="en-US" sz="2400" dirty="0">
                <a:solidFill>
                  <a:srgbClr val="002060"/>
                </a:solidFill>
                <a:latin typeface="Cambria" panose="02040503050406030204" pitchFamily="18" charset="0"/>
              </a:rPr>
            </a:br>
            <a:r>
              <a:rPr lang="en-US" altLang="en-US" sz="2400" dirty="0">
                <a:solidFill>
                  <a:srgbClr val="002060"/>
                </a:solidFill>
                <a:latin typeface="Cambria" panose="02040503050406030204" pitchFamily="18" charset="0"/>
              </a:rPr>
              <a:t>         South:  </a:t>
            </a:r>
            <a:r>
              <a:rPr lang="en-US" altLang="en-US" sz="2400" u="sng" dirty="0">
                <a:solidFill>
                  <a:srgbClr val="002060"/>
                </a:solidFill>
                <a:latin typeface="Cambria" panose="02040503050406030204" pitchFamily="18" charset="0"/>
                <a:hlinkClick r:id="rId5"/>
              </a:rPr>
              <a:t>Kamilah.Traylor@dph.ga.gov</a:t>
            </a:r>
            <a:r>
              <a:rPr lang="en-US" altLang="en-US" sz="2400" u="sng" dirty="0">
                <a:solidFill>
                  <a:srgbClr val="002060"/>
                </a:solidFill>
                <a:latin typeface="Cambria" panose="02040503050406030204" pitchFamily="18" charset="0"/>
              </a:rPr>
              <a:t> </a:t>
            </a:r>
            <a:r>
              <a:rPr lang="en-US" altLang="en-US" sz="2400" dirty="0">
                <a:solidFill>
                  <a:srgbClr val="002060"/>
                </a:solidFill>
                <a:latin typeface="Cambria" panose="02040503050406030204" pitchFamily="18" charset="0"/>
              </a:rPr>
              <a:t>404.901.1615</a:t>
            </a:r>
            <a:r>
              <a:rPr lang="en-US" altLang="en-US" sz="1800" dirty="0">
                <a:solidFill>
                  <a:prstClr val="black"/>
                </a:solidFill>
                <a:latin typeface="Arial Black" panose="020B0A04020102020204" pitchFamily="34" charset="0"/>
              </a:rPr>
              <a:t/>
            </a:r>
            <a:br>
              <a:rPr lang="en-US" altLang="en-US" sz="1800" dirty="0">
                <a:solidFill>
                  <a:prstClr val="black"/>
                </a:solidFill>
                <a:latin typeface="Arial Black" panose="020B0A04020102020204" pitchFamily="34" charset="0"/>
              </a:rPr>
            </a:br>
            <a:r>
              <a:rPr lang="en-US" altLang="en-US" sz="1800" dirty="0">
                <a:solidFill>
                  <a:prstClr val="black"/>
                </a:solidFill>
                <a:latin typeface="Arial Black" panose="020B0A04020102020204" pitchFamily="34" charset="0"/>
              </a:rPr>
              <a:t/>
            </a:r>
            <a:br>
              <a:rPr lang="en-US" altLang="en-US" sz="1800" dirty="0">
                <a:solidFill>
                  <a:prstClr val="black"/>
                </a:solidFill>
                <a:latin typeface="Arial Black" panose="020B0A04020102020204" pitchFamily="34" charset="0"/>
              </a:rPr>
            </a:br>
            <a:r>
              <a:rPr lang="en-US" altLang="en-US" sz="2400" dirty="0">
                <a:latin typeface="Arial Black" panose="020B0A04020102020204" pitchFamily="34" charset="0"/>
              </a:rPr>
              <a:t/>
            </a:r>
            <a:br>
              <a:rPr lang="en-US" altLang="en-US" sz="2400" dirty="0">
                <a:latin typeface="Arial Black" panose="020B0A04020102020204" pitchFamily="34" charset="0"/>
              </a:rPr>
            </a:br>
            <a:r>
              <a:rPr lang="en-US" altLang="en-US" sz="2400" dirty="0">
                <a:latin typeface="Cambria" panose="02040503050406030204" pitchFamily="18" charset="0"/>
              </a:rPr>
              <a:t/>
            </a:r>
            <a:br>
              <a:rPr lang="en-US" altLang="en-US" sz="2400" dirty="0">
                <a:latin typeface="Cambria" panose="02040503050406030204" pitchFamily="18" charset="0"/>
              </a:rPr>
            </a:br>
            <a:r>
              <a:rPr lang="en-US" altLang="en-US" sz="2400" dirty="0">
                <a:latin typeface="Cambria" panose="02040503050406030204" pitchFamily="18" charset="0"/>
              </a:rPr>
              <a:t/>
            </a:r>
            <a:br>
              <a:rPr lang="en-US" altLang="en-US" sz="2400" dirty="0">
                <a:latin typeface="Cambria" panose="02040503050406030204" pitchFamily="18" charset="0"/>
              </a:rPr>
            </a:br>
            <a:r>
              <a:rPr lang="en-US" altLang="en-US" sz="2400" dirty="0">
                <a:latin typeface="Cambria" panose="02040503050406030204" pitchFamily="18" charset="0"/>
              </a:rPr>
              <a:t/>
            </a:r>
            <a:br>
              <a:rPr lang="en-US" altLang="en-US" sz="2400" dirty="0">
                <a:latin typeface="Cambria" panose="02040503050406030204" pitchFamily="18" charset="0"/>
              </a:rPr>
            </a:br>
            <a:r>
              <a:rPr lang="en-US" altLang="en-US" sz="2400" dirty="0">
                <a:latin typeface="Cambria" panose="02040503050406030204" pitchFamily="18" charset="0"/>
              </a:rPr>
              <a:t>    </a:t>
            </a:r>
            <a:r>
              <a:rPr lang="en-US" altLang="en-US" sz="1800" dirty="0">
                <a:latin typeface="Arial Black" panose="020B0A04020102020204" pitchFamily="34" charset="0"/>
              </a:rPr>
              <a:t/>
            </a:r>
            <a:br>
              <a:rPr lang="en-US" altLang="en-US" sz="1800" dirty="0">
                <a:latin typeface="Arial Black" panose="020B0A04020102020204" pitchFamily="34" charset="0"/>
              </a:rPr>
            </a:br>
            <a:endParaRPr lang="en-US" altLang="en-US" sz="1800" dirty="0">
              <a:latin typeface="Arial Black" panose="020B0A04020102020204" pitchFamily="34" charset="0"/>
            </a:endParaRPr>
          </a:p>
        </p:txBody>
      </p:sp>
      <p:pic>
        <p:nvPicPr>
          <p:cNvPr id="2" name="Picture 1"/>
          <p:cNvPicPr>
            <a:picLocks noChangeAspect="1"/>
          </p:cNvPicPr>
          <p:nvPr/>
        </p:nvPicPr>
        <p:blipFill>
          <a:blip r:embed="rId6"/>
          <a:stretch>
            <a:fillRect/>
          </a:stretch>
        </p:blipFill>
        <p:spPr>
          <a:xfrm>
            <a:off x="2743200" y="3543300"/>
            <a:ext cx="3790950" cy="2819400"/>
          </a:xfrm>
          <a:prstGeom prst="rect">
            <a:avLst/>
          </a:prstGeom>
        </p:spPr>
      </p:pic>
      <p:sp>
        <p:nvSpPr>
          <p:cNvPr id="3" name="Slide Number Placeholder 2"/>
          <p:cNvSpPr>
            <a:spLocks noGrp="1"/>
          </p:cNvSpPr>
          <p:nvPr>
            <p:ph type="sldNum" sz="quarter" idx="12"/>
          </p:nvPr>
        </p:nvSpPr>
        <p:spPr/>
        <p:txBody>
          <a:bodyPr/>
          <a:lstStyle/>
          <a:p>
            <a:pPr>
              <a:defRPr/>
            </a:pPr>
            <a:fld id="{F57CBFF0-3E49-4BB0-8140-B8AEDF30F9E6}" type="slidenum">
              <a:rPr lang="en-US" smtClean="0"/>
              <a:pPr>
                <a:defRPr/>
              </a:pPr>
              <a:t>54</a:t>
            </a:fld>
            <a:endParaRPr lang="en-US" dirty="0"/>
          </a:p>
        </p:txBody>
      </p:sp>
    </p:spTree>
    <p:extLst>
      <p:ext uri="{BB962C8B-B14F-4D97-AF65-F5344CB8AC3E}">
        <p14:creationId xmlns:p14="http://schemas.microsoft.com/office/powerpoint/2010/main" val="110346192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1600200"/>
            <a:ext cx="8229600" cy="4525963"/>
          </a:xfrm>
        </p:spPr>
        <p:txBody>
          <a:bodyPr/>
          <a:lstStyle/>
          <a:p>
            <a:pPr marL="0" indent="0">
              <a:buNone/>
            </a:pPr>
            <a:endParaRPr lang="en-US" dirty="0"/>
          </a:p>
          <a:p>
            <a:pPr marL="0" indent="0">
              <a:buNone/>
            </a:pPr>
            <a:endParaRPr lang="en-US" dirty="0">
              <a:latin typeface="Cambria" panose="02040503050406030204" pitchFamily="18" charset="0"/>
            </a:endParaRPr>
          </a:p>
        </p:txBody>
      </p:sp>
      <p:sp>
        <p:nvSpPr>
          <p:cNvPr id="4" name="Title 3"/>
          <p:cNvSpPr>
            <a:spLocks noGrp="1"/>
          </p:cNvSpPr>
          <p:nvPr>
            <p:ph type="title"/>
          </p:nvPr>
        </p:nvSpPr>
        <p:spPr>
          <a:xfrm>
            <a:off x="419100" y="1104900"/>
            <a:ext cx="8839200" cy="4267200"/>
          </a:xfrm>
        </p:spPr>
        <p:txBody>
          <a:bodyPr>
            <a:normAutofit/>
          </a:bodyPr>
          <a:lstStyle/>
          <a:p>
            <a:r>
              <a:rPr lang="en-US" sz="4000" b="1" dirty="0"/>
              <a:t>Death Worksheet</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55</a:t>
            </a:fld>
            <a:endParaRPr lang="en-US" dirty="0"/>
          </a:p>
        </p:txBody>
      </p:sp>
    </p:spTree>
    <p:extLst>
      <p:ext uri="{BB962C8B-B14F-4D97-AF65-F5344CB8AC3E}">
        <p14:creationId xmlns:p14="http://schemas.microsoft.com/office/powerpoint/2010/main" val="580458485"/>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6213" y="120650"/>
            <a:ext cx="8839200" cy="990600"/>
          </a:xfrm>
        </p:spPr>
        <p:txBody>
          <a:bodyPr>
            <a:normAutofit/>
          </a:bodyPr>
          <a:lstStyle/>
          <a:p>
            <a:pPr eaLnBrk="1" hangingPunct="1"/>
            <a:r>
              <a:rPr lang="en-US" altLang="en-US" sz="3200" b="1" dirty="0">
                <a:latin typeface="+mn-lt"/>
              </a:rPr>
              <a:t>Entering a Death Record</a:t>
            </a:r>
          </a:p>
        </p:txBody>
      </p:sp>
      <p:sp>
        <p:nvSpPr>
          <p:cNvPr id="11267" name="Text Placeholder 2"/>
          <p:cNvSpPr>
            <a:spLocks noGrp="1"/>
          </p:cNvSpPr>
          <p:nvPr>
            <p:ph type="body" idx="1"/>
          </p:nvPr>
        </p:nvSpPr>
        <p:spPr>
          <a:xfrm>
            <a:off x="685800" y="2362200"/>
            <a:ext cx="7821613" cy="1089025"/>
          </a:xfrm>
        </p:spPr>
        <p:txBody>
          <a:bodyPr anchor="t"/>
          <a:lstStyle/>
          <a:p>
            <a:pPr algn="ctr" eaLnBrk="1" hangingPunct="1">
              <a:defRPr/>
            </a:pPr>
            <a:r>
              <a:rPr lang="en-US" altLang="en-US" dirty="0">
                <a:solidFill>
                  <a:srgbClr val="FF0000"/>
                </a:solidFill>
                <a:effectLst>
                  <a:outerShdw blurRad="38100" dist="38100" dir="2700000" algn="tl">
                    <a:srgbClr val="000000">
                      <a:alpha val="43137"/>
                    </a:srgbClr>
                  </a:outerShdw>
                </a:effectLst>
              </a:rPr>
              <a:t>Who enters what?</a:t>
            </a:r>
          </a:p>
        </p:txBody>
      </p:sp>
      <p:sp>
        <p:nvSpPr>
          <p:cNvPr id="4" name="Content Placeholder 3"/>
          <p:cNvSpPr>
            <a:spLocks noGrp="1"/>
          </p:cNvSpPr>
          <p:nvPr>
            <p:ph sz="half" idx="2"/>
          </p:nvPr>
        </p:nvSpPr>
        <p:spPr>
          <a:xfrm>
            <a:off x="457200" y="3513138"/>
            <a:ext cx="4040188" cy="2574925"/>
          </a:xfrm>
        </p:spPr>
        <p:txBody>
          <a:bodyPr/>
          <a:lstStyle/>
          <a:p>
            <a:pPr marL="0" indent="0" eaLnBrk="1" hangingPunct="1">
              <a:buFont typeface="Arial" panose="020B0604020202020204" pitchFamily="34" charset="0"/>
              <a:buNone/>
              <a:defRPr/>
            </a:pPr>
            <a:r>
              <a:rPr lang="en-US" u="sng" dirty="0"/>
              <a:t>Demographic Portion</a:t>
            </a:r>
          </a:p>
          <a:p>
            <a:pPr eaLnBrk="1" hangingPunct="1">
              <a:buFont typeface="Courier New" panose="02070309020205020404" pitchFamily="49" charset="0"/>
              <a:buChar char="o"/>
              <a:defRPr/>
            </a:pPr>
            <a:r>
              <a:rPr lang="en-US" dirty="0">
                <a:cs typeface="Arial" panose="020B0604020202020204" pitchFamily="34" charset="0"/>
              </a:rPr>
              <a:t>Funeral homes or a medical facility that is handling the disposition enters the demographic information.</a:t>
            </a:r>
          </a:p>
        </p:txBody>
      </p:sp>
      <p:sp>
        <p:nvSpPr>
          <p:cNvPr id="6" name="Content Placeholder 5"/>
          <p:cNvSpPr>
            <a:spLocks noGrp="1"/>
          </p:cNvSpPr>
          <p:nvPr>
            <p:ph sz="quarter" idx="4"/>
          </p:nvPr>
        </p:nvSpPr>
        <p:spPr>
          <a:xfrm>
            <a:off x="4465638" y="3513138"/>
            <a:ext cx="4041775" cy="2887662"/>
          </a:xfrm>
        </p:spPr>
        <p:txBody>
          <a:bodyPr/>
          <a:lstStyle/>
          <a:p>
            <a:pPr marL="0" indent="0" eaLnBrk="1" hangingPunct="1">
              <a:buFont typeface="Arial" panose="020B0604020202020204" pitchFamily="34" charset="0"/>
              <a:buNone/>
              <a:defRPr/>
            </a:pPr>
            <a:r>
              <a:rPr lang="en-US" u="sng" dirty="0"/>
              <a:t>Medical Portion</a:t>
            </a:r>
          </a:p>
          <a:p>
            <a:pPr eaLnBrk="1" hangingPunct="1">
              <a:buFont typeface="Courier New" panose="02070309020205020404" pitchFamily="49" charset="0"/>
              <a:buChar char="o"/>
              <a:defRPr/>
            </a:pPr>
            <a:r>
              <a:rPr lang="en-US" dirty="0">
                <a:cs typeface="Arial" panose="020B0604020202020204" pitchFamily="34" charset="0"/>
              </a:rPr>
              <a:t>Medical facility, doctor’s office, coroner, or medical examiner (ME) enter the cause of death, injury information, if applicable, and certifier information.</a:t>
            </a:r>
          </a:p>
        </p:txBody>
      </p:sp>
      <p:sp>
        <p:nvSpPr>
          <p:cNvPr id="11270" name="TextBox 6"/>
          <p:cNvSpPr txBox="1">
            <a:spLocks noChangeArrowheads="1"/>
          </p:cNvSpPr>
          <p:nvPr/>
        </p:nvSpPr>
        <p:spPr bwMode="auto">
          <a:xfrm>
            <a:off x="573088" y="1257300"/>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9pPr>
          </a:lstStyle>
          <a:p>
            <a:pPr eaLnBrk="1" hangingPunct="1">
              <a:spcBef>
                <a:spcPct val="0"/>
              </a:spcBef>
              <a:buFontTx/>
              <a:buNone/>
            </a:pPr>
            <a:r>
              <a:rPr lang="en-US" altLang="en-US" sz="2400" dirty="0">
                <a:latin typeface="+mn-lt"/>
              </a:rPr>
              <a:t>The Death worksheet is divided into two portions: Demographic and Medical </a:t>
            </a:r>
          </a:p>
        </p:txBody>
      </p:sp>
      <p:sp>
        <p:nvSpPr>
          <p:cNvPr id="2" name="Slide Number Placeholder 1"/>
          <p:cNvSpPr>
            <a:spLocks noGrp="1"/>
          </p:cNvSpPr>
          <p:nvPr>
            <p:ph type="sldNum" sz="quarter" idx="12"/>
          </p:nvPr>
        </p:nvSpPr>
        <p:spPr/>
        <p:txBody>
          <a:bodyPr/>
          <a:lstStyle/>
          <a:p>
            <a:pPr>
              <a:defRPr/>
            </a:pPr>
            <a:fld id="{4C82FB86-571C-4FB7-A2C9-92265AC0F510}" type="slidenum">
              <a:rPr lang="en-US" smtClean="0"/>
              <a:pPr>
                <a:defRPr/>
              </a:pPr>
              <a:t>56</a:t>
            </a:fld>
            <a:endParaRPr lang="en-US" dirty="0"/>
          </a:p>
        </p:txBody>
      </p:sp>
    </p:spTree>
    <p:extLst>
      <p:ext uri="{BB962C8B-B14F-4D97-AF65-F5344CB8AC3E}">
        <p14:creationId xmlns:p14="http://schemas.microsoft.com/office/powerpoint/2010/main" val="40659560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270"/>
                                        </p:tgtEl>
                                        <p:attrNameLst>
                                          <p:attrName>style.visibility</p:attrName>
                                        </p:attrNameLst>
                                      </p:cBhvr>
                                      <p:to>
                                        <p:strVal val="visible"/>
                                      </p:to>
                                    </p:set>
                                    <p:animEffect transition="in" filter="fade">
                                      <p:cBhvr>
                                        <p:cTn id="14" dur="500"/>
                                        <p:tgtEl>
                                          <p:spTgt spid="11270"/>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1267">
                                            <p:txEl>
                                              <p:pRg st="0" end="0"/>
                                            </p:txEl>
                                          </p:spTgt>
                                        </p:tgtEl>
                                        <p:attrNameLst>
                                          <p:attrName>style.visibility</p:attrName>
                                        </p:attrNameLst>
                                      </p:cBhvr>
                                      <p:to>
                                        <p:strVal val="visible"/>
                                      </p:to>
                                    </p:set>
                                  </p:childTnLst>
                                </p:cTn>
                              </p:par>
                              <p:par>
                                <p:cTn id="17" presetID="2" presetClass="entr" presetSubtype="4"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4" grpId="0" build="p"/>
      <p:bldP spid="6" grpId="0" build="p"/>
      <p:bldP spid="1127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419100" y="-457200"/>
            <a:ext cx="8420100" cy="666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egoe UI"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9pPr>
          </a:lstStyle>
          <a:p>
            <a:pPr>
              <a:lnSpc>
                <a:spcPct val="115000"/>
              </a:lnSpc>
              <a:spcBef>
                <a:spcPts val="800"/>
              </a:spcBef>
              <a:spcAft>
                <a:spcPts val="800"/>
              </a:spcAft>
              <a:buFontTx/>
              <a:buNone/>
            </a:pPr>
            <a:endParaRPr lang="en-US" altLang="en-US" sz="2400" b="1" dirty="0">
              <a:solidFill>
                <a:srgbClr val="333333"/>
              </a:solidFill>
              <a:latin typeface="Arial Black" panose="020B0A04020102020204" pitchFamily="34" charset="0"/>
              <a:cs typeface="Times New Roman" panose="02020603050405020304" pitchFamily="18" charset="0"/>
            </a:endParaRPr>
          </a:p>
          <a:p>
            <a:pPr algn="ctr">
              <a:lnSpc>
                <a:spcPct val="115000"/>
              </a:lnSpc>
              <a:spcBef>
                <a:spcPts val="800"/>
              </a:spcBef>
              <a:spcAft>
                <a:spcPts val="800"/>
              </a:spcAft>
              <a:buFontTx/>
              <a:buNone/>
            </a:pPr>
            <a:r>
              <a:rPr lang="en-US" altLang="en-US" sz="2400" b="1" dirty="0">
                <a:solidFill>
                  <a:srgbClr val="333333"/>
                </a:solidFill>
                <a:latin typeface="+mj-lt"/>
                <a:cs typeface="Times New Roman" panose="02020603050405020304" pitchFamily="18" charset="0"/>
              </a:rPr>
              <a:t>CHAPTER 10 - VITAL RECORDS</a:t>
            </a:r>
          </a:p>
          <a:p>
            <a:pPr algn="ctr">
              <a:lnSpc>
                <a:spcPct val="115000"/>
              </a:lnSpc>
              <a:spcBef>
                <a:spcPts val="800"/>
              </a:spcBef>
              <a:spcAft>
                <a:spcPts val="800"/>
              </a:spcAft>
              <a:buFontTx/>
              <a:buNone/>
            </a:pPr>
            <a:r>
              <a:rPr lang="en-US" altLang="en-US" sz="2400" b="1" dirty="0">
                <a:solidFill>
                  <a:srgbClr val="333333"/>
                </a:solidFill>
                <a:latin typeface="+mn-lt"/>
                <a:cs typeface="Times New Roman" panose="02020603050405020304" pitchFamily="18" charset="0"/>
              </a:rPr>
              <a:t>§ 31-10-20 </a:t>
            </a:r>
          </a:p>
          <a:p>
            <a:pPr algn="ctr">
              <a:lnSpc>
                <a:spcPct val="115000"/>
              </a:lnSpc>
              <a:spcBef>
                <a:spcPts val="800"/>
              </a:spcBef>
              <a:spcAft>
                <a:spcPts val="800"/>
              </a:spcAft>
              <a:buFontTx/>
              <a:buNone/>
            </a:pPr>
            <a:r>
              <a:rPr lang="en-US" altLang="en-US" sz="2400" b="1" dirty="0">
                <a:solidFill>
                  <a:srgbClr val="333333"/>
                </a:solidFill>
                <a:latin typeface="Cambria" panose="02040503050406030204" pitchFamily="18" charset="0"/>
                <a:cs typeface="Times New Roman" panose="02020603050405020304" pitchFamily="18" charset="0"/>
              </a:rPr>
              <a:t> </a:t>
            </a:r>
            <a:r>
              <a:rPr lang="en-US" altLang="en-US" sz="2400" b="1" dirty="0">
                <a:solidFill>
                  <a:srgbClr val="333333"/>
                </a:solidFill>
                <a:latin typeface="+mn-lt"/>
                <a:cs typeface="Times New Roman" panose="02020603050405020304" pitchFamily="18" charset="0"/>
              </a:rPr>
              <a:t>Permits for disposition, disinterment, and reinterment</a:t>
            </a:r>
            <a:endParaRPr lang="en-US" altLang="en-US" sz="2400" b="1" dirty="0">
              <a:latin typeface="+mn-lt"/>
              <a:cs typeface="Times New Roman" panose="02020603050405020304" pitchFamily="18" charset="0"/>
            </a:endParaRPr>
          </a:p>
          <a:p>
            <a:pPr>
              <a:spcBef>
                <a:spcPct val="0"/>
              </a:spcBef>
              <a:buFontTx/>
              <a:buNone/>
            </a:pPr>
            <a:endParaRPr lang="en-US" altLang="en-US" sz="1800" dirty="0">
              <a:solidFill>
                <a:srgbClr val="333333"/>
              </a:solidFill>
              <a:latin typeface="+mn-lt"/>
              <a:cs typeface="Times New Roman" panose="02020603050405020304" pitchFamily="18" charset="0"/>
            </a:endParaRPr>
          </a:p>
          <a:p>
            <a:pPr>
              <a:spcBef>
                <a:spcPct val="0"/>
              </a:spcBef>
              <a:buFontTx/>
              <a:buNone/>
            </a:pPr>
            <a:r>
              <a:rPr lang="en-US" altLang="en-US" sz="1800" dirty="0">
                <a:solidFill>
                  <a:srgbClr val="333333"/>
                </a:solidFill>
                <a:latin typeface="+mn-lt"/>
                <a:cs typeface="Times New Roman" panose="02020603050405020304" pitchFamily="18" charset="0"/>
              </a:rPr>
              <a:t/>
            </a:r>
            <a:br>
              <a:rPr lang="en-US" altLang="en-US" sz="1800" dirty="0">
                <a:solidFill>
                  <a:srgbClr val="333333"/>
                </a:solidFill>
                <a:latin typeface="+mn-lt"/>
                <a:cs typeface="Times New Roman" panose="02020603050405020304" pitchFamily="18" charset="0"/>
              </a:rPr>
            </a:br>
            <a:r>
              <a:rPr lang="en-US" altLang="en-US" sz="1800" dirty="0">
                <a:solidFill>
                  <a:srgbClr val="333333"/>
                </a:solidFill>
                <a:latin typeface="+mn-lt"/>
                <a:cs typeface="Times New Roman" panose="02020603050405020304" pitchFamily="18" charset="0"/>
              </a:rPr>
              <a:t>(a) The funeral director or person acting as such or other person who first assumes custody of a dead body or fetus shall obtain a disposition permit for cremation or removal from the state. A disposition permit may be required within the state by local authorities.</a:t>
            </a:r>
            <a:br>
              <a:rPr lang="en-US" altLang="en-US" sz="1800" dirty="0">
                <a:solidFill>
                  <a:srgbClr val="333333"/>
                </a:solidFill>
                <a:latin typeface="+mn-lt"/>
                <a:cs typeface="Times New Roman" panose="02020603050405020304" pitchFamily="18" charset="0"/>
              </a:rPr>
            </a:br>
            <a:r>
              <a:rPr lang="en-US" altLang="en-US" sz="1800" dirty="0">
                <a:solidFill>
                  <a:srgbClr val="333333"/>
                </a:solidFill>
                <a:latin typeface="+mn-lt"/>
                <a:cs typeface="Times New Roman" panose="02020603050405020304" pitchFamily="18" charset="0"/>
              </a:rPr>
              <a:t/>
            </a:r>
            <a:br>
              <a:rPr lang="en-US" altLang="en-US" sz="1800" dirty="0">
                <a:solidFill>
                  <a:srgbClr val="333333"/>
                </a:solidFill>
                <a:latin typeface="+mn-lt"/>
                <a:cs typeface="Times New Roman" panose="02020603050405020304" pitchFamily="18" charset="0"/>
              </a:rPr>
            </a:br>
            <a:r>
              <a:rPr lang="en-US" altLang="en-US" sz="1800" dirty="0">
                <a:solidFill>
                  <a:srgbClr val="333333"/>
                </a:solidFill>
                <a:latin typeface="+mn-lt"/>
                <a:cs typeface="Times New Roman" panose="02020603050405020304" pitchFamily="18" charset="0"/>
              </a:rPr>
              <a:t>(b) Such disposition permit shall be made available by the local registrar of the county where the death or fetal death occurred, or body or fetus was found, 24 hours a day, seven days a week. The registrar will issue a disposition permit immediately upon request from the licensed funeral director or his agent in charge of the body or fetus. The request for a disposition permit may be received by the registrar either orally or in writing. The registrar may respond to the request by any means utilized in the normal course of transacting business including, but not limited to, transmission by facsimile machine.</a:t>
            </a:r>
            <a:endParaRPr lang="en-US" altLang="en-US" sz="1800" dirty="0">
              <a:latin typeface="+mn-lt"/>
            </a:endParaRPr>
          </a:p>
        </p:txBody>
      </p:sp>
      <p:sp>
        <p:nvSpPr>
          <p:cNvPr id="2" name="Slide Number Placeholder 1"/>
          <p:cNvSpPr>
            <a:spLocks noGrp="1"/>
          </p:cNvSpPr>
          <p:nvPr>
            <p:ph type="sldNum" sz="quarter" idx="12"/>
          </p:nvPr>
        </p:nvSpPr>
        <p:spPr/>
        <p:txBody>
          <a:bodyPr/>
          <a:lstStyle/>
          <a:p>
            <a:pPr>
              <a:defRPr/>
            </a:pPr>
            <a:fld id="{116D3F53-4215-46A5-948E-95F23085F21D}" type="slidenum">
              <a:rPr lang="en-US" smtClean="0"/>
              <a:pPr>
                <a:defRPr/>
              </a:pPr>
              <a:t>57</a:t>
            </a:fld>
            <a:endParaRPr lang="en-US" dirty="0"/>
          </a:p>
        </p:txBody>
      </p:sp>
    </p:spTree>
    <p:extLst>
      <p:ext uri="{BB962C8B-B14F-4D97-AF65-F5344CB8AC3E}">
        <p14:creationId xmlns:p14="http://schemas.microsoft.com/office/powerpoint/2010/main" val="203694995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064" y="117693"/>
            <a:ext cx="8915400" cy="6740307"/>
          </a:xfrm>
          <a:prstGeom prst="rect">
            <a:avLst/>
          </a:prstGeom>
        </p:spPr>
        <p:txBody>
          <a:bodyPr>
            <a:spAutoFit/>
          </a:bodyPr>
          <a:lstStyle/>
          <a:p>
            <a:pPr algn="ctr">
              <a:spcBef>
                <a:spcPts val="0"/>
              </a:spcBef>
              <a:spcAft>
                <a:spcPts val="0"/>
              </a:spcAft>
              <a:defRPr/>
            </a:pPr>
            <a:r>
              <a:rPr lang="en-US" sz="2800" b="1" dirty="0">
                <a:latin typeface="+mn-lt"/>
                <a:ea typeface="Calibri" panose="020F0502020204030204" pitchFamily="34" charset="0"/>
                <a:cs typeface="Times New Roman" panose="02020603050405020304" pitchFamily="18" charset="0"/>
              </a:rPr>
              <a:t>Annual Local County Vital Records Site</a:t>
            </a:r>
          </a:p>
          <a:p>
            <a:pPr algn="ctr">
              <a:spcBef>
                <a:spcPts val="0"/>
              </a:spcBef>
              <a:spcAft>
                <a:spcPts val="0"/>
              </a:spcAft>
              <a:defRPr/>
            </a:pPr>
            <a:r>
              <a:rPr lang="en-US" sz="2800" b="1" dirty="0">
                <a:latin typeface="+mn-lt"/>
                <a:ea typeface="Calibri" panose="020F0502020204030204" pitchFamily="34" charset="0"/>
                <a:cs typeface="Times New Roman" panose="02020603050405020304" pitchFamily="18" charset="0"/>
              </a:rPr>
              <a:t> Assessment</a:t>
            </a:r>
          </a:p>
          <a:p>
            <a:pPr>
              <a:spcBef>
                <a:spcPts val="0"/>
              </a:spcBef>
              <a:spcAft>
                <a:spcPts val="0"/>
              </a:spcAft>
              <a:defRPr/>
            </a:pPr>
            <a:endParaRPr lang="en-US" sz="2400" dirty="0">
              <a:latin typeface="+mn-lt"/>
              <a:ea typeface="Calibri" panose="020F0502020204030204" pitchFamily="34" charset="0"/>
              <a:cs typeface="Times New Roman" panose="02020603050405020304" pitchFamily="18" charset="0"/>
            </a:endParaRPr>
          </a:p>
          <a:p>
            <a:pPr>
              <a:spcBef>
                <a:spcPts val="0"/>
              </a:spcBef>
              <a:spcAft>
                <a:spcPts val="0"/>
              </a:spcAft>
              <a:defRPr/>
            </a:pPr>
            <a:r>
              <a:rPr lang="en-US" sz="2800" dirty="0">
                <a:latin typeface="+mn-lt"/>
                <a:ea typeface="Calibri" panose="020F0502020204030204" pitchFamily="34" charset="0"/>
                <a:cs typeface="Times New Roman" panose="02020603050405020304" pitchFamily="18" charset="0"/>
              </a:rPr>
              <a:t>The purpose of the visit is to perform a assessment of  county offices, verify security measures, and to evaluate current practices and adherence to State Office policies.  </a:t>
            </a:r>
          </a:p>
          <a:p>
            <a:pPr>
              <a:spcBef>
                <a:spcPts val="0"/>
              </a:spcBef>
              <a:spcAft>
                <a:spcPts val="0"/>
              </a:spcAft>
              <a:defRPr/>
            </a:pPr>
            <a:endParaRPr lang="en-US" sz="2800" dirty="0">
              <a:latin typeface="+mn-lt"/>
              <a:ea typeface="Calibri" panose="020F0502020204030204" pitchFamily="34" charset="0"/>
              <a:cs typeface="Times New Roman" panose="02020603050405020304" pitchFamily="18" charset="0"/>
            </a:endParaRPr>
          </a:p>
          <a:p>
            <a:pPr>
              <a:spcBef>
                <a:spcPts val="0"/>
              </a:spcBef>
              <a:spcAft>
                <a:spcPts val="0"/>
              </a:spcAft>
              <a:defRPr/>
            </a:pPr>
            <a:r>
              <a:rPr lang="en-US" sz="2800" dirty="0">
                <a:latin typeface="+mn-lt"/>
                <a:ea typeface="Calibri" panose="020F0502020204030204" pitchFamily="34" charset="0"/>
                <a:cs typeface="Times New Roman" panose="02020603050405020304" pitchFamily="18" charset="0"/>
              </a:rPr>
              <a:t>The areas reviewed during the visit are: </a:t>
            </a:r>
          </a:p>
          <a:p>
            <a:pPr>
              <a:spcBef>
                <a:spcPts val="0"/>
              </a:spcBef>
              <a:spcAft>
                <a:spcPts val="0"/>
              </a:spcAft>
              <a:defRPr/>
            </a:pPr>
            <a:endParaRPr lang="en-US" sz="2800" dirty="0">
              <a:latin typeface="+mn-lt"/>
              <a:ea typeface="Calibri" panose="020F0502020204030204" pitchFamily="34" charset="0"/>
              <a:cs typeface="Times New Roman" panose="02020603050405020304" pitchFamily="18" charset="0"/>
            </a:endParaRPr>
          </a:p>
          <a:p>
            <a:pPr marL="457200" indent="-457200">
              <a:spcBef>
                <a:spcPts val="0"/>
              </a:spcBef>
              <a:spcAft>
                <a:spcPts val="0"/>
              </a:spcAft>
              <a:buFont typeface="Arial" panose="020B0604020202020204" pitchFamily="34" charset="0"/>
              <a:buChar char="•"/>
              <a:defRPr/>
            </a:pPr>
            <a:r>
              <a:rPr lang="en-US" sz="2800" dirty="0">
                <a:latin typeface="+mn-lt"/>
                <a:ea typeface="Calibri" panose="020F0502020204030204" pitchFamily="34" charset="0"/>
              </a:rPr>
              <a:t>Roles &amp; Responsibilities Operations</a:t>
            </a:r>
          </a:p>
          <a:p>
            <a:pPr marL="457200" indent="-457200">
              <a:spcBef>
                <a:spcPts val="0"/>
              </a:spcBef>
              <a:spcAft>
                <a:spcPts val="0"/>
              </a:spcAft>
              <a:buFont typeface="Arial" panose="020B0604020202020204" pitchFamily="34" charset="0"/>
              <a:buChar char="•"/>
              <a:defRPr/>
            </a:pPr>
            <a:r>
              <a:rPr lang="en-US" sz="2800" dirty="0">
                <a:latin typeface="+mn-lt"/>
                <a:ea typeface="Calibri" panose="020F0502020204030204" pitchFamily="34" charset="0"/>
              </a:rPr>
              <a:t>Provision of Data and System Access</a:t>
            </a:r>
          </a:p>
          <a:p>
            <a:pPr marL="457200" indent="-457200">
              <a:spcBef>
                <a:spcPts val="0"/>
              </a:spcBef>
              <a:spcAft>
                <a:spcPts val="0"/>
              </a:spcAft>
              <a:buFont typeface="Arial" panose="020B0604020202020204" pitchFamily="34" charset="0"/>
              <a:buChar char="•"/>
              <a:defRPr/>
            </a:pPr>
            <a:r>
              <a:rPr lang="en-US" sz="2800" dirty="0">
                <a:latin typeface="+mn-lt"/>
                <a:ea typeface="Calibri" panose="020F0502020204030204" pitchFamily="34" charset="0"/>
              </a:rPr>
              <a:t>Original Records Held Locally</a:t>
            </a:r>
          </a:p>
          <a:p>
            <a:pPr marL="457200" indent="-457200">
              <a:spcBef>
                <a:spcPts val="0"/>
              </a:spcBef>
              <a:spcAft>
                <a:spcPts val="0"/>
              </a:spcAft>
              <a:buFont typeface="Arial" panose="020B0604020202020204" pitchFamily="34" charset="0"/>
              <a:buChar char="•"/>
              <a:defRPr/>
            </a:pPr>
            <a:r>
              <a:rPr lang="en-US" sz="2800" dirty="0">
                <a:latin typeface="+mn-lt"/>
                <a:ea typeface="Calibri" panose="020F0502020204030204" pitchFamily="34" charset="0"/>
              </a:rPr>
              <a:t>Registration of Death Records </a:t>
            </a:r>
          </a:p>
          <a:p>
            <a:pPr marL="342900" indent="-342900">
              <a:spcBef>
                <a:spcPts val="0"/>
              </a:spcBef>
              <a:spcAft>
                <a:spcPts val="0"/>
              </a:spcAft>
              <a:buFont typeface="Courier New" panose="02070309020205020404" pitchFamily="49" charset="0"/>
              <a:buChar char="o"/>
              <a:defRPr/>
            </a:pPr>
            <a:endParaRPr lang="en-US" sz="2400" dirty="0">
              <a:latin typeface="Cambria" panose="02040503050406030204" pitchFamily="18" charset="0"/>
              <a:ea typeface="Calibri" panose="020F0502020204030204" pitchFamily="34" charset="0"/>
            </a:endParaRPr>
          </a:p>
          <a:p>
            <a:pPr marL="342900" indent="-342900">
              <a:spcBef>
                <a:spcPts val="0"/>
              </a:spcBef>
              <a:spcAft>
                <a:spcPts val="0"/>
              </a:spcAft>
              <a:buFont typeface="Courier New" panose="02070309020205020404" pitchFamily="49" charset="0"/>
              <a:buChar char="o"/>
              <a:defRPr/>
            </a:pPr>
            <a:endParaRPr lang="en-US" sz="1600" dirty="0">
              <a:latin typeface="Calibri Light" panose="020F03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Courier New" panose="02070309020205020404" pitchFamily="49" charset="0"/>
              <a:buChar char="o"/>
              <a:defRPr/>
            </a:pPr>
            <a:endParaRPr lang="en-US" sz="1600" dirty="0">
              <a:latin typeface="Calibri Light" panose="020F03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Courier New" panose="02070309020205020404" pitchFamily="49" charset="0"/>
              <a:buChar char="o"/>
              <a:defRPr/>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58</a:t>
            </a:fld>
            <a:endParaRPr lang="en-US" dirty="0"/>
          </a:p>
        </p:txBody>
      </p:sp>
    </p:spTree>
    <p:extLst>
      <p:ext uri="{BB962C8B-B14F-4D97-AF65-F5344CB8AC3E}">
        <p14:creationId xmlns:p14="http://schemas.microsoft.com/office/powerpoint/2010/main" val="146390652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15400" cy="6586418"/>
          </a:xfrm>
          <a:prstGeom prst="rect">
            <a:avLst/>
          </a:prstGeom>
        </p:spPr>
        <p:txBody>
          <a:bodyPr>
            <a:spAutoFit/>
          </a:bodyPr>
          <a:lstStyle/>
          <a:p>
            <a:pPr algn="ctr">
              <a:spcBef>
                <a:spcPts val="0"/>
              </a:spcBef>
              <a:spcAft>
                <a:spcPts val="0"/>
              </a:spcAft>
              <a:defRPr/>
            </a:pPr>
            <a:r>
              <a:rPr lang="en-US" sz="2800" b="1" dirty="0">
                <a:latin typeface="+mn-lt"/>
                <a:ea typeface="Calibri" panose="020F0502020204030204" pitchFamily="34" charset="0"/>
                <a:cs typeface="Times New Roman" panose="02020603050405020304" pitchFamily="18" charset="0"/>
              </a:rPr>
              <a:t>Annual Local County Vital Records </a:t>
            </a:r>
          </a:p>
          <a:p>
            <a:pPr algn="ctr">
              <a:spcBef>
                <a:spcPts val="0"/>
              </a:spcBef>
              <a:spcAft>
                <a:spcPts val="0"/>
              </a:spcAft>
              <a:defRPr/>
            </a:pPr>
            <a:r>
              <a:rPr lang="en-US" sz="2800" b="1" dirty="0">
                <a:latin typeface="+mn-lt"/>
                <a:ea typeface="Calibri" panose="020F0502020204030204" pitchFamily="34" charset="0"/>
                <a:cs typeface="Times New Roman" panose="02020603050405020304" pitchFamily="18" charset="0"/>
              </a:rPr>
              <a:t>Site Assessment</a:t>
            </a:r>
          </a:p>
          <a:p>
            <a:pPr>
              <a:spcBef>
                <a:spcPts val="0"/>
              </a:spcBef>
              <a:spcAft>
                <a:spcPts val="0"/>
              </a:spcAft>
              <a:defRPr/>
            </a:pPr>
            <a:endParaRPr lang="en-US" dirty="0">
              <a:latin typeface="Calibri Light" panose="020F0302020204030204" pitchFamily="34" charset="0"/>
              <a:ea typeface="Calibri" panose="020F0502020204030204" pitchFamily="34" charset="0"/>
              <a:cs typeface="Times New Roman" panose="02020603050405020304" pitchFamily="18" charset="0"/>
            </a:endParaRPr>
          </a:p>
          <a:p>
            <a:pPr>
              <a:spcBef>
                <a:spcPts val="0"/>
              </a:spcBef>
              <a:spcAft>
                <a:spcPts val="0"/>
              </a:spcAft>
              <a:defRPr/>
            </a:pPr>
            <a:endParaRPr lang="en-US" sz="2400" dirty="0">
              <a:latin typeface="Arial Black" panose="020B0A04020102020204" pitchFamily="34" charset="0"/>
              <a:ea typeface="Calibri" panose="020F0502020204030204" pitchFamily="34" charset="0"/>
              <a:cs typeface="Times New Roman" panose="02020603050405020304" pitchFamily="18" charset="0"/>
            </a:endParaRPr>
          </a:p>
          <a:p>
            <a:pPr>
              <a:spcBef>
                <a:spcPts val="0"/>
              </a:spcBef>
              <a:spcAft>
                <a:spcPts val="0"/>
              </a:spcAft>
              <a:defRPr/>
            </a:pPr>
            <a:r>
              <a:rPr lang="en-US" sz="2800" dirty="0">
                <a:latin typeface="+mn-lt"/>
                <a:ea typeface="Calibri" panose="020F0502020204030204" pitchFamily="34" charset="0"/>
                <a:cs typeface="Times New Roman" panose="02020603050405020304" pitchFamily="18" charset="0"/>
              </a:rPr>
              <a:t>The areas reviewed during the visit are: </a:t>
            </a:r>
          </a:p>
          <a:p>
            <a:pPr>
              <a:spcBef>
                <a:spcPts val="0"/>
              </a:spcBef>
              <a:spcAft>
                <a:spcPts val="0"/>
              </a:spcAft>
              <a:defRPr/>
            </a:pPr>
            <a:endParaRPr lang="en-US" sz="2800" dirty="0">
              <a:latin typeface="+mn-lt"/>
              <a:ea typeface="Calibri" panose="020F0502020204030204" pitchFamily="34" charset="0"/>
              <a:cs typeface="Times New Roman" panose="02020603050405020304" pitchFamily="18" charset="0"/>
            </a:endParaRPr>
          </a:p>
          <a:p>
            <a:pPr>
              <a:spcBef>
                <a:spcPts val="0"/>
              </a:spcBef>
              <a:spcAft>
                <a:spcPts val="0"/>
              </a:spcAft>
              <a:defRPr/>
            </a:pPr>
            <a:r>
              <a:rPr lang="en-US" sz="2800" dirty="0">
                <a:latin typeface="+mn-lt"/>
                <a:ea typeface="Calibri" panose="020F0502020204030204" pitchFamily="34" charset="0"/>
                <a:cs typeface="Times New Roman" panose="02020603050405020304" pitchFamily="18" charset="0"/>
              </a:rPr>
              <a:t> </a:t>
            </a:r>
          </a:p>
          <a:p>
            <a:pPr marL="457200" indent="-457200">
              <a:spcBef>
                <a:spcPts val="0"/>
              </a:spcBef>
              <a:spcAft>
                <a:spcPts val="0"/>
              </a:spcAft>
              <a:buFont typeface="Arial" panose="020B0604020202020204" pitchFamily="34" charset="0"/>
              <a:buChar char="•"/>
              <a:defRPr/>
            </a:pPr>
            <a:r>
              <a:rPr lang="en-US" sz="2800" dirty="0">
                <a:latin typeface="+mn-lt"/>
                <a:ea typeface="Calibri" panose="020F0502020204030204" pitchFamily="34" charset="0"/>
              </a:rPr>
              <a:t>Issuance of Final Disposition Permits, </a:t>
            </a:r>
            <a:r>
              <a:rPr lang="en-US" sz="2800" dirty="0" err="1">
                <a:latin typeface="+mn-lt"/>
                <a:ea typeface="Calibri" panose="020F0502020204030204" pitchFamily="34" charset="0"/>
              </a:rPr>
              <a:t>Reinterment</a:t>
            </a:r>
            <a:r>
              <a:rPr lang="en-US" sz="2800" dirty="0">
                <a:latin typeface="+mn-lt"/>
                <a:ea typeface="Calibri" panose="020F0502020204030204" pitchFamily="34" charset="0"/>
              </a:rPr>
              <a:t>, Disinterment Issuance of Certificates</a:t>
            </a:r>
          </a:p>
          <a:p>
            <a:pPr marL="457200" indent="-457200">
              <a:spcBef>
                <a:spcPts val="0"/>
              </a:spcBef>
              <a:spcAft>
                <a:spcPts val="0"/>
              </a:spcAft>
              <a:buFont typeface="Arial" panose="020B0604020202020204" pitchFamily="34" charset="0"/>
              <a:buChar char="•"/>
              <a:defRPr/>
            </a:pPr>
            <a:r>
              <a:rPr lang="en-US" sz="2800" dirty="0">
                <a:latin typeface="+mn-lt"/>
                <a:ea typeface="Calibri" panose="020F0502020204030204" pitchFamily="34" charset="0"/>
              </a:rPr>
              <a:t>Issuance of White Copy Records</a:t>
            </a:r>
          </a:p>
          <a:p>
            <a:pPr marL="457200" indent="-457200">
              <a:spcBef>
                <a:spcPts val="0"/>
              </a:spcBef>
              <a:spcAft>
                <a:spcPts val="0"/>
              </a:spcAft>
              <a:buFont typeface="Arial" panose="020B0604020202020204" pitchFamily="34" charset="0"/>
              <a:buChar char="•"/>
              <a:defRPr/>
            </a:pPr>
            <a:r>
              <a:rPr lang="en-US" sz="2800" dirty="0">
                <a:latin typeface="+mn-lt"/>
                <a:ea typeface="Calibri" panose="020F0502020204030204" pitchFamily="34" charset="0"/>
              </a:rPr>
              <a:t>Confidentiality</a:t>
            </a:r>
          </a:p>
          <a:p>
            <a:pPr marL="457200" indent="-457200">
              <a:spcBef>
                <a:spcPts val="0"/>
              </a:spcBef>
              <a:spcAft>
                <a:spcPts val="0"/>
              </a:spcAft>
              <a:buFont typeface="Arial" panose="020B0604020202020204" pitchFamily="34" charset="0"/>
              <a:buChar char="•"/>
              <a:defRPr/>
            </a:pPr>
            <a:r>
              <a:rPr lang="en-US" sz="2800" dirty="0">
                <a:latin typeface="+mn-lt"/>
                <a:ea typeface="Calibri" panose="020F0502020204030204" pitchFamily="34" charset="0"/>
              </a:rPr>
              <a:t>Security &amp; Fraud Prevention</a:t>
            </a:r>
          </a:p>
          <a:p>
            <a:pPr marL="457200" indent="-457200">
              <a:spcBef>
                <a:spcPts val="0"/>
              </a:spcBef>
              <a:spcAft>
                <a:spcPts val="0"/>
              </a:spcAft>
              <a:buFont typeface="Arial" panose="020B0604020202020204" pitchFamily="34" charset="0"/>
              <a:buChar char="•"/>
              <a:defRPr/>
            </a:pPr>
            <a:r>
              <a:rPr lang="en-US" sz="2800" dirty="0">
                <a:latin typeface="+mn-lt"/>
                <a:ea typeface="Calibri" panose="020F0502020204030204" pitchFamily="34" charset="0"/>
              </a:rPr>
              <a:t>Training</a:t>
            </a:r>
          </a:p>
          <a:p>
            <a:pPr>
              <a:spcBef>
                <a:spcPts val="0"/>
              </a:spcBef>
              <a:spcAft>
                <a:spcPts val="0"/>
              </a:spcAft>
              <a:defRPr/>
            </a:pPr>
            <a:endParaRPr lang="en-US" sz="2400" dirty="0">
              <a:latin typeface="Cambria" panose="02040503050406030204" pitchFamily="18" charset="0"/>
              <a:ea typeface="Calibri" panose="020F0502020204030204" pitchFamily="34" charset="0"/>
            </a:endParaRPr>
          </a:p>
          <a:p>
            <a:pPr marL="342900" indent="-342900">
              <a:spcBef>
                <a:spcPts val="0"/>
              </a:spcBef>
              <a:spcAft>
                <a:spcPts val="0"/>
              </a:spcAft>
              <a:buFont typeface="Courier New" panose="02070309020205020404" pitchFamily="49" charset="0"/>
              <a:buChar char="o"/>
              <a:defRPr/>
            </a:pPr>
            <a:endParaRPr lang="en-US" sz="1600" dirty="0">
              <a:latin typeface="Calibri Light" panose="020F03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Courier New" panose="02070309020205020404" pitchFamily="49" charset="0"/>
              <a:buChar char="o"/>
              <a:defRPr/>
            </a:pPr>
            <a:endParaRPr lang="en-US" sz="1600" dirty="0">
              <a:latin typeface="Calibri Light" panose="020F03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Font typeface="Courier New" panose="02070309020205020404" pitchFamily="49" charset="0"/>
              <a:buChar char="o"/>
              <a:defRPr/>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116D3F53-4215-46A5-948E-95F23085F21D}" type="slidenum">
              <a:rPr lang="en-US" smtClean="0"/>
              <a:pPr>
                <a:defRPr/>
              </a:pPr>
              <a:t>59</a:t>
            </a:fld>
            <a:endParaRPr lang="en-US" dirty="0"/>
          </a:p>
        </p:txBody>
      </p:sp>
    </p:spTree>
    <p:extLst>
      <p:ext uri="{BB962C8B-B14F-4D97-AF65-F5344CB8AC3E}">
        <p14:creationId xmlns:p14="http://schemas.microsoft.com/office/powerpoint/2010/main" val="18826696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266700" y="2165039"/>
            <a:ext cx="9191625" cy="2514600"/>
          </a:xfrm>
          <a:prstGeom prst="rect">
            <a:avLst/>
          </a:prstGeom>
          <a:noFill/>
          <a:ln w="38100">
            <a:noFill/>
            <a:miter lim="800000"/>
            <a:headEnd/>
            <a:tailEnd/>
          </a:ln>
        </p:spPr>
        <p:txBody>
          <a:bodyPr anchor="ctr"/>
          <a:lstStyle/>
          <a:p>
            <a:pPr algn="ctr" eaLnBrk="1" hangingPunct="1">
              <a:spcAft>
                <a:spcPct val="25000"/>
              </a:spcAft>
              <a:defRPr/>
            </a:pPr>
            <a:r>
              <a:rPr lang="en-US" sz="4000" b="1" dirty="0">
                <a:latin typeface="+mn-lt"/>
                <a:cs typeface="Segoe UI" pitchFamily="34" charset="0"/>
              </a:rPr>
              <a:t>Constituent Services</a:t>
            </a:r>
          </a:p>
        </p:txBody>
      </p:sp>
      <p:sp>
        <p:nvSpPr>
          <p:cNvPr id="2" name="Slide Number Placeholder 1"/>
          <p:cNvSpPr>
            <a:spLocks noGrp="1"/>
          </p:cNvSpPr>
          <p:nvPr>
            <p:ph type="sldNum" sz="quarter" idx="12"/>
          </p:nvPr>
        </p:nvSpPr>
        <p:spPr/>
        <p:txBody>
          <a:bodyPr/>
          <a:lstStyle/>
          <a:p>
            <a:pPr>
              <a:defRPr/>
            </a:pPr>
            <a:fld id="{2BFE0433-B60C-4FEA-8168-CDB1AE906A36}" type="slidenum">
              <a:rPr lang="en-US" smtClean="0"/>
              <a:pPr>
                <a:defRPr/>
              </a:pPr>
              <a:t>6</a:t>
            </a:fld>
            <a:endParaRPr lang="en-US" dirty="0"/>
          </a:p>
        </p:txBody>
      </p:sp>
    </p:spTree>
    <p:extLst>
      <p:ext uri="{BB962C8B-B14F-4D97-AF65-F5344CB8AC3E}">
        <p14:creationId xmlns:p14="http://schemas.microsoft.com/office/powerpoint/2010/main" val="156817415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9pPr>
          </a:lstStyle>
          <a:p>
            <a:pPr>
              <a:spcBef>
                <a:spcPct val="0"/>
              </a:spcBef>
              <a:buFontTx/>
              <a:buNone/>
            </a:pPr>
            <a:endParaRPr lang="en-US" altLang="en-US" sz="1800" dirty="0">
              <a:latin typeface="Arial" panose="020B0604020202020204" pitchFamily="34" charset="0"/>
            </a:endParaRPr>
          </a:p>
        </p:txBody>
      </p:sp>
      <p:sp>
        <p:nvSpPr>
          <p:cNvPr id="7" name="Rectangle 1"/>
          <p:cNvSpPr>
            <a:spLocks noChangeArrowheads="1"/>
          </p:cNvSpPr>
          <p:nvPr/>
        </p:nvSpPr>
        <p:spPr bwMode="auto">
          <a:xfrm>
            <a:off x="457200" y="186630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 name="Picture 2"/>
          <p:cNvPicPr>
            <a:picLocks noChangeAspect="1"/>
          </p:cNvPicPr>
          <p:nvPr/>
        </p:nvPicPr>
        <p:blipFill rotWithShape="1">
          <a:blip r:embed="rId2"/>
          <a:srcRect l="23751" t="17164" r="42083"/>
          <a:stretch/>
        </p:blipFill>
        <p:spPr>
          <a:xfrm>
            <a:off x="2286000" y="0"/>
            <a:ext cx="5257800" cy="6362700"/>
          </a:xfrm>
          <a:prstGeom prst="rect">
            <a:avLst/>
          </a:prstGeom>
          <a:effectLst>
            <a:outerShdw blurRad="50800" dist="38100" dir="13500000" algn="br" rotWithShape="0">
              <a:prstClr val="black">
                <a:alpha val="40000"/>
              </a:prstClr>
            </a:outerShdw>
          </a:effectLst>
        </p:spPr>
      </p:pic>
      <p:sp>
        <p:nvSpPr>
          <p:cNvPr id="2" name="Slide Number Placeholder 1"/>
          <p:cNvSpPr>
            <a:spLocks noGrp="1"/>
          </p:cNvSpPr>
          <p:nvPr>
            <p:ph type="sldNum" sz="quarter" idx="12"/>
          </p:nvPr>
        </p:nvSpPr>
        <p:spPr/>
        <p:txBody>
          <a:bodyPr/>
          <a:lstStyle/>
          <a:p>
            <a:pPr>
              <a:defRPr/>
            </a:pPr>
            <a:fld id="{F57CBFF0-3E49-4BB0-8140-B8AEDF30F9E6}" type="slidenum">
              <a:rPr lang="en-US" smtClean="0"/>
              <a:pPr>
                <a:defRPr/>
              </a:pPr>
              <a:t>60</a:t>
            </a:fld>
            <a:endParaRPr lang="en-US" dirty="0"/>
          </a:p>
        </p:txBody>
      </p:sp>
    </p:spTree>
    <p:extLst>
      <p:ext uri="{BB962C8B-B14F-4D97-AF65-F5344CB8AC3E}">
        <p14:creationId xmlns:p14="http://schemas.microsoft.com/office/powerpoint/2010/main" val="195471929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Segoe UI"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9pPr>
          </a:lstStyle>
          <a:p>
            <a:pPr>
              <a:spcBef>
                <a:spcPct val="0"/>
              </a:spcBef>
              <a:buFontTx/>
              <a:buNone/>
            </a:pPr>
            <a:endParaRPr lang="en-US" altLang="en-US" sz="1800" dirty="0">
              <a:latin typeface="Arial" panose="020B0604020202020204" pitchFamily="34" charset="0"/>
            </a:endParaRPr>
          </a:p>
        </p:txBody>
      </p:sp>
      <p:pic>
        <p:nvPicPr>
          <p:cNvPr id="4" name="Picture 3"/>
          <p:cNvPicPr>
            <a:picLocks noChangeAspect="1"/>
          </p:cNvPicPr>
          <p:nvPr/>
        </p:nvPicPr>
        <p:blipFill rotWithShape="1">
          <a:blip r:embed="rId2"/>
          <a:srcRect l="23751" t="17164" r="42083"/>
          <a:stretch/>
        </p:blipFill>
        <p:spPr>
          <a:xfrm>
            <a:off x="2057400" y="114300"/>
            <a:ext cx="5143500" cy="6327324"/>
          </a:xfrm>
          <a:prstGeom prst="rect">
            <a:avLst/>
          </a:prstGeom>
          <a:effectLst>
            <a:outerShdw blurRad="50800" dist="38100" dir="13500000" algn="br" rotWithShape="0">
              <a:prstClr val="black">
                <a:alpha val="40000"/>
              </a:prstClr>
            </a:outerShdw>
          </a:effectLst>
        </p:spPr>
      </p:pic>
      <p:sp>
        <p:nvSpPr>
          <p:cNvPr id="2" name="Slide Number Placeholder 1"/>
          <p:cNvSpPr>
            <a:spLocks noGrp="1"/>
          </p:cNvSpPr>
          <p:nvPr>
            <p:ph type="sldNum" sz="quarter" idx="12"/>
          </p:nvPr>
        </p:nvSpPr>
        <p:spPr/>
        <p:txBody>
          <a:bodyPr/>
          <a:lstStyle/>
          <a:p>
            <a:pPr>
              <a:defRPr/>
            </a:pPr>
            <a:fld id="{F57CBFF0-3E49-4BB0-8140-B8AEDF30F9E6}" type="slidenum">
              <a:rPr lang="en-US" smtClean="0"/>
              <a:pPr>
                <a:defRPr/>
              </a:pPr>
              <a:t>61</a:t>
            </a:fld>
            <a:endParaRPr lang="en-US" dirty="0"/>
          </a:p>
        </p:txBody>
      </p:sp>
    </p:spTree>
    <p:extLst>
      <p:ext uri="{BB962C8B-B14F-4D97-AF65-F5344CB8AC3E}">
        <p14:creationId xmlns:p14="http://schemas.microsoft.com/office/powerpoint/2010/main" val="101610334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6213" y="342899"/>
            <a:ext cx="8839200" cy="1217869"/>
          </a:xfrm>
        </p:spPr>
        <p:txBody>
          <a:bodyPr>
            <a:normAutofit/>
          </a:bodyPr>
          <a:lstStyle/>
          <a:p>
            <a:r>
              <a:rPr lang="en-US" altLang="en-US" sz="2800" b="1" dirty="0">
                <a:latin typeface="+mn-lt"/>
              </a:rPr>
              <a:t>GAVERS MODULES PROJECT TIMELINE</a:t>
            </a:r>
          </a:p>
        </p:txBody>
      </p:sp>
      <p:grpSp>
        <p:nvGrpSpPr>
          <p:cNvPr id="10" name="Group 9"/>
          <p:cNvGrpSpPr/>
          <p:nvPr/>
        </p:nvGrpSpPr>
        <p:grpSpPr>
          <a:xfrm>
            <a:off x="1143000" y="1638300"/>
            <a:ext cx="788218" cy="1126024"/>
            <a:chOff x="0" y="2585"/>
            <a:chExt cx="788218" cy="1126024"/>
          </a:xfrm>
        </p:grpSpPr>
        <p:sp>
          <p:nvSpPr>
            <p:cNvPr id="11" name="Chevron 10"/>
            <p:cNvSpPr/>
            <p:nvPr/>
          </p:nvSpPr>
          <p:spPr>
            <a:xfrm rot="5400000">
              <a:off x="-168903" y="171488"/>
              <a:ext cx="1126024" cy="78821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4"/>
            <p:cNvSpPr/>
            <p:nvPr/>
          </p:nvSpPr>
          <p:spPr>
            <a:xfrm>
              <a:off x="1" y="396694"/>
              <a:ext cx="788217" cy="3378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DEATH</a:t>
              </a:r>
            </a:p>
          </p:txBody>
        </p:sp>
      </p:grpSp>
      <p:pic>
        <p:nvPicPr>
          <p:cNvPr id="7" name="Picture 6"/>
          <p:cNvPicPr>
            <a:picLocks noChangeAspect="1"/>
          </p:cNvPicPr>
          <p:nvPr/>
        </p:nvPicPr>
        <p:blipFill>
          <a:blip r:embed="rId3"/>
          <a:stretch>
            <a:fillRect/>
          </a:stretch>
        </p:blipFill>
        <p:spPr>
          <a:xfrm>
            <a:off x="1940775" y="1632536"/>
            <a:ext cx="5310076" cy="737680"/>
          </a:xfrm>
          <a:prstGeom prst="rect">
            <a:avLst/>
          </a:prstGeom>
        </p:spPr>
      </p:pic>
      <p:grpSp>
        <p:nvGrpSpPr>
          <p:cNvPr id="14" name="Group 13"/>
          <p:cNvGrpSpPr/>
          <p:nvPr/>
        </p:nvGrpSpPr>
        <p:grpSpPr>
          <a:xfrm>
            <a:off x="1152557" y="2595422"/>
            <a:ext cx="788218" cy="1126024"/>
            <a:chOff x="0" y="980187"/>
            <a:chExt cx="788218" cy="1126024"/>
          </a:xfrm>
        </p:grpSpPr>
        <p:sp>
          <p:nvSpPr>
            <p:cNvPr id="15" name="Chevron 14"/>
            <p:cNvSpPr/>
            <p:nvPr/>
          </p:nvSpPr>
          <p:spPr>
            <a:xfrm rot="5400000">
              <a:off x="-168903" y="1149090"/>
              <a:ext cx="1126024" cy="78821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hevron 4"/>
            <p:cNvSpPr/>
            <p:nvPr/>
          </p:nvSpPr>
          <p:spPr>
            <a:xfrm>
              <a:off x="1" y="1374296"/>
              <a:ext cx="788217" cy="3378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US" sz="1000" kern="1200" dirty="0"/>
            </a:p>
            <a:p>
              <a:pPr lvl="0" algn="ctr" defTabSz="444500">
                <a:lnSpc>
                  <a:spcPct val="90000"/>
                </a:lnSpc>
                <a:spcBef>
                  <a:spcPct val="0"/>
                </a:spcBef>
                <a:spcAft>
                  <a:spcPct val="35000"/>
                </a:spcAft>
              </a:pPr>
              <a:r>
                <a:rPr lang="en-US" sz="1000" kern="1200" dirty="0"/>
                <a:t>BIRTH</a:t>
              </a:r>
            </a:p>
            <a:p>
              <a:pPr lvl="0" algn="ctr" defTabSz="444500">
                <a:lnSpc>
                  <a:spcPct val="90000"/>
                </a:lnSpc>
                <a:spcBef>
                  <a:spcPct val="0"/>
                </a:spcBef>
                <a:spcAft>
                  <a:spcPct val="35000"/>
                </a:spcAft>
              </a:pPr>
              <a:r>
                <a:rPr lang="en-US" sz="1000" kern="1200" dirty="0"/>
                <a:t>FETAL DEATH</a:t>
              </a:r>
            </a:p>
            <a:p>
              <a:pPr lvl="0" algn="ctr" defTabSz="444500">
                <a:lnSpc>
                  <a:spcPct val="90000"/>
                </a:lnSpc>
                <a:spcBef>
                  <a:spcPct val="0"/>
                </a:spcBef>
                <a:spcAft>
                  <a:spcPct val="35000"/>
                </a:spcAft>
              </a:pPr>
              <a:r>
                <a:rPr lang="en-US" sz="1000" kern="1200" dirty="0"/>
                <a:t>ITOP</a:t>
              </a:r>
            </a:p>
          </p:txBody>
        </p:sp>
      </p:grpSp>
      <p:grpSp>
        <p:nvGrpSpPr>
          <p:cNvPr id="17" name="Group 16"/>
          <p:cNvGrpSpPr/>
          <p:nvPr/>
        </p:nvGrpSpPr>
        <p:grpSpPr>
          <a:xfrm>
            <a:off x="1950332" y="2587418"/>
            <a:ext cx="5307782" cy="732300"/>
            <a:chOff x="761996" y="990601"/>
            <a:chExt cx="5307782" cy="732300"/>
          </a:xfrm>
        </p:grpSpPr>
        <p:sp>
          <p:nvSpPr>
            <p:cNvPr id="18" name="Round Same Side Corner Rectangle 17"/>
            <p:cNvSpPr/>
            <p:nvPr/>
          </p:nvSpPr>
          <p:spPr>
            <a:xfrm rot="5400000">
              <a:off x="3049737" y="-1297140"/>
              <a:ext cx="732300" cy="5307782"/>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 Same Side Corner Rectangle 4"/>
            <p:cNvSpPr/>
            <p:nvPr/>
          </p:nvSpPr>
          <p:spPr>
            <a:xfrm>
              <a:off x="761996" y="1026349"/>
              <a:ext cx="5272034" cy="660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BIRTH, FETAL DEATH, ITOP MODULE ROLLOUT</a:t>
              </a:r>
            </a:p>
            <a:p>
              <a:pPr marL="171450" lvl="1" indent="-171450" algn="l" defTabSz="75565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JUNE 2014</a:t>
              </a:r>
            </a:p>
          </p:txBody>
        </p:sp>
      </p:grpSp>
      <p:grpSp>
        <p:nvGrpSpPr>
          <p:cNvPr id="20" name="Group 19"/>
          <p:cNvGrpSpPr/>
          <p:nvPr/>
        </p:nvGrpSpPr>
        <p:grpSpPr>
          <a:xfrm>
            <a:off x="1162114" y="3482719"/>
            <a:ext cx="788218" cy="1126024"/>
            <a:chOff x="0" y="1957789"/>
            <a:chExt cx="788218" cy="1126024"/>
          </a:xfrm>
        </p:grpSpPr>
        <p:sp>
          <p:nvSpPr>
            <p:cNvPr id="21" name="Chevron 20"/>
            <p:cNvSpPr/>
            <p:nvPr/>
          </p:nvSpPr>
          <p:spPr>
            <a:xfrm rot="5400000">
              <a:off x="-168903" y="2126692"/>
              <a:ext cx="1126024" cy="78821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Chevron 4"/>
            <p:cNvSpPr/>
            <p:nvPr/>
          </p:nvSpPr>
          <p:spPr>
            <a:xfrm>
              <a:off x="1" y="2351898"/>
              <a:ext cx="788217" cy="3378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MARRIAGE</a:t>
              </a:r>
            </a:p>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DIVORCE</a:t>
              </a:r>
            </a:p>
          </p:txBody>
        </p:sp>
      </p:grpSp>
      <p:grpSp>
        <p:nvGrpSpPr>
          <p:cNvPr id="23" name="Group 22"/>
          <p:cNvGrpSpPr/>
          <p:nvPr/>
        </p:nvGrpSpPr>
        <p:grpSpPr>
          <a:xfrm>
            <a:off x="1959889" y="3478338"/>
            <a:ext cx="5307782" cy="731915"/>
            <a:chOff x="788217" y="1957790"/>
            <a:chExt cx="5307782" cy="731915"/>
          </a:xfrm>
        </p:grpSpPr>
        <p:sp>
          <p:nvSpPr>
            <p:cNvPr id="24" name="Round Same Side Corner Rectangle 23"/>
            <p:cNvSpPr/>
            <p:nvPr/>
          </p:nvSpPr>
          <p:spPr>
            <a:xfrm rot="5400000">
              <a:off x="3076150" y="-330143"/>
              <a:ext cx="731915" cy="5307782"/>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 Same Side Corner Rectangle 4"/>
            <p:cNvSpPr/>
            <p:nvPr/>
          </p:nvSpPr>
          <p:spPr>
            <a:xfrm>
              <a:off x="788217" y="1993518"/>
              <a:ext cx="5272053" cy="6604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MARRIAGE/DIVORCE MODULE</a:t>
              </a:r>
            </a:p>
            <a:p>
              <a:pPr marL="171450" lvl="1" indent="-171450" algn="l" defTabSz="75565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FEBRUARY 2015 (MARRIAGE ROLLED OUT)</a:t>
              </a:r>
            </a:p>
          </p:txBody>
        </p:sp>
      </p:grpSp>
      <p:grpSp>
        <p:nvGrpSpPr>
          <p:cNvPr id="26" name="Group 25"/>
          <p:cNvGrpSpPr/>
          <p:nvPr/>
        </p:nvGrpSpPr>
        <p:grpSpPr>
          <a:xfrm>
            <a:off x="1190110" y="4346368"/>
            <a:ext cx="788218" cy="1126024"/>
            <a:chOff x="0" y="2935391"/>
            <a:chExt cx="788218" cy="1126024"/>
          </a:xfrm>
        </p:grpSpPr>
        <p:sp>
          <p:nvSpPr>
            <p:cNvPr id="27" name="Chevron 26"/>
            <p:cNvSpPr/>
            <p:nvPr/>
          </p:nvSpPr>
          <p:spPr>
            <a:xfrm rot="5400000">
              <a:off x="-168903" y="3104294"/>
              <a:ext cx="1126024" cy="78821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Chevron 4"/>
            <p:cNvSpPr/>
            <p:nvPr/>
          </p:nvSpPr>
          <p:spPr>
            <a:xfrm>
              <a:off x="1" y="3329500"/>
              <a:ext cx="788217" cy="3378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FEE AND</a:t>
              </a:r>
            </a:p>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ISSUANCE</a:t>
              </a:r>
            </a:p>
          </p:txBody>
        </p:sp>
      </p:grpSp>
      <p:grpSp>
        <p:nvGrpSpPr>
          <p:cNvPr id="32" name="Group 31"/>
          <p:cNvGrpSpPr/>
          <p:nvPr/>
        </p:nvGrpSpPr>
        <p:grpSpPr>
          <a:xfrm>
            <a:off x="1978328" y="4257215"/>
            <a:ext cx="5317109" cy="731915"/>
            <a:chOff x="743161" y="2919493"/>
            <a:chExt cx="5317109" cy="731915"/>
          </a:xfrm>
        </p:grpSpPr>
        <p:sp>
          <p:nvSpPr>
            <p:cNvPr id="33" name="Round Same Side Corner Rectangle 32"/>
            <p:cNvSpPr/>
            <p:nvPr/>
          </p:nvSpPr>
          <p:spPr>
            <a:xfrm rot="5400000">
              <a:off x="3031094" y="631560"/>
              <a:ext cx="731915" cy="5307782"/>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 Same Side Corner Rectangle 4"/>
            <p:cNvSpPr/>
            <p:nvPr/>
          </p:nvSpPr>
          <p:spPr>
            <a:xfrm>
              <a:off x="788217" y="2971120"/>
              <a:ext cx="5272053" cy="6604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FEE AND ISSUANCE MODULE</a:t>
              </a:r>
              <a:r>
                <a:rPr lang="en-US" sz="1600" dirty="0">
                  <a:latin typeface="Arial" panose="020B0604020202020204" pitchFamily="34" charset="0"/>
                  <a:cs typeface="Arial" panose="020B0604020202020204" pitchFamily="34" charset="0"/>
                </a:rPr>
                <a:t> </a:t>
              </a:r>
              <a:r>
                <a:rPr lang="en-US" sz="1600" kern="1200" dirty="0">
                  <a:latin typeface="Arial" panose="020B0604020202020204" pitchFamily="34" charset="0"/>
                  <a:cs typeface="Arial" panose="020B0604020202020204" pitchFamily="34" charset="0"/>
                </a:rPr>
                <a:t>2018</a:t>
              </a:r>
            </a:p>
          </p:txBody>
        </p:sp>
      </p:grpSp>
      <p:sp>
        <p:nvSpPr>
          <p:cNvPr id="2" name="Slide Number Placeholder 1"/>
          <p:cNvSpPr>
            <a:spLocks noGrp="1"/>
          </p:cNvSpPr>
          <p:nvPr>
            <p:ph type="sldNum" sz="quarter" idx="12"/>
          </p:nvPr>
        </p:nvSpPr>
        <p:spPr/>
        <p:txBody>
          <a:bodyPr/>
          <a:lstStyle/>
          <a:p>
            <a:pPr>
              <a:defRPr/>
            </a:pPr>
            <a:fld id="{4C82FB86-571C-4FB7-A2C9-92265AC0F510}" type="slidenum">
              <a:rPr lang="en-US" smtClean="0"/>
              <a:pPr>
                <a:defRPr/>
              </a:pPr>
              <a:t>62</a:t>
            </a:fld>
            <a:endParaRPr lang="en-US" dirty="0"/>
          </a:p>
        </p:txBody>
      </p:sp>
    </p:spTree>
    <p:extLst>
      <p:ext uri="{BB962C8B-B14F-4D97-AF65-F5344CB8AC3E}">
        <p14:creationId xmlns:p14="http://schemas.microsoft.com/office/powerpoint/2010/main" val="37987329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981200"/>
            <a:ext cx="9191625" cy="2514600"/>
          </a:xfrm>
          <a:prstGeom prst="rect">
            <a:avLst/>
          </a:prstGeom>
          <a:noFill/>
          <a:ln w="38100">
            <a:noFill/>
            <a:miter lim="800000"/>
            <a:headEnd/>
            <a:tailEnd/>
          </a:ln>
        </p:spPr>
        <p:txBody>
          <a:bodyPr anchor="ctr"/>
          <a:lstStyle/>
          <a:p>
            <a:pPr algn="ctr" eaLnBrk="1" hangingPunct="1">
              <a:spcAft>
                <a:spcPct val="25000"/>
              </a:spcAft>
              <a:defRPr/>
            </a:pPr>
            <a:endParaRPr lang="en-US" sz="2800" b="1" dirty="0">
              <a:solidFill>
                <a:schemeClr val="tx1">
                  <a:lumMod val="65000"/>
                  <a:lumOff val="35000"/>
                </a:schemeClr>
              </a:solidFill>
              <a:latin typeface="Cambria" panose="02040503050406030204" pitchFamily="18" charset="0"/>
              <a:cs typeface="Segoe UI" pitchFamily="34" charset="0"/>
            </a:endParaRPr>
          </a:p>
        </p:txBody>
      </p:sp>
      <p:sp>
        <p:nvSpPr>
          <p:cNvPr id="2" name="Rectangle 1"/>
          <p:cNvSpPr/>
          <p:nvPr/>
        </p:nvSpPr>
        <p:spPr>
          <a:xfrm>
            <a:off x="1143000" y="1749015"/>
            <a:ext cx="6591300" cy="4555093"/>
          </a:xfrm>
          <a:prstGeom prst="rect">
            <a:avLst/>
          </a:prstGeom>
        </p:spPr>
        <p:txBody>
          <a:bodyPr wrap="square">
            <a:spAutoFit/>
          </a:bodyPr>
          <a:lstStyle/>
          <a:p>
            <a:pPr marL="0" indent="0" algn="ctr">
              <a:buNone/>
            </a:pPr>
            <a:endParaRPr lang="en-US" sz="2400" b="1" dirty="0">
              <a:effectLst>
                <a:outerShdw blurRad="38100" dist="38100" dir="2700000" algn="tl">
                  <a:srgbClr val="000000">
                    <a:alpha val="43137"/>
                  </a:srgbClr>
                </a:outerShdw>
              </a:effectLst>
            </a:endParaRPr>
          </a:p>
          <a:p>
            <a:pPr marL="0" indent="0" algn="ctr">
              <a:buNone/>
            </a:pPr>
            <a:r>
              <a:rPr lang="en-US" sz="3200" b="1" dirty="0">
                <a:effectLst>
                  <a:outerShdw blurRad="38100" dist="38100" dir="2700000" algn="tl">
                    <a:srgbClr val="000000">
                      <a:alpha val="43137"/>
                    </a:srgbClr>
                  </a:outerShdw>
                </a:effectLst>
                <a:latin typeface="+mn-lt"/>
              </a:rPr>
              <a:t>Special Services Overview</a:t>
            </a:r>
          </a:p>
          <a:p>
            <a:pPr marL="0" indent="0" algn="ctr">
              <a:buNone/>
            </a:pPr>
            <a:endParaRPr lang="en-US" b="1" dirty="0">
              <a:effectLst>
                <a:outerShdw blurRad="38100" dist="38100" dir="2700000" algn="tl">
                  <a:srgbClr val="000000">
                    <a:alpha val="43137"/>
                  </a:srgbClr>
                </a:outerShdw>
              </a:effectLst>
            </a:endParaRPr>
          </a:p>
          <a:p>
            <a:pPr marL="0" indent="0" algn="ctr">
              <a:buNone/>
            </a:pPr>
            <a:r>
              <a:rPr lang="en-US" sz="2400" dirty="0">
                <a:latin typeface="+mn-lt"/>
              </a:rPr>
              <a:t>Current Year  Correction</a:t>
            </a:r>
          </a:p>
          <a:p>
            <a:pPr marL="0" indent="0" algn="ctr">
              <a:buNone/>
            </a:pPr>
            <a:r>
              <a:rPr lang="en-US" sz="2400" dirty="0">
                <a:latin typeface="+mn-lt"/>
              </a:rPr>
              <a:t> Paternity Acknowledgement</a:t>
            </a:r>
          </a:p>
          <a:p>
            <a:pPr marL="0" indent="0" algn="ctr">
              <a:buNone/>
            </a:pPr>
            <a:r>
              <a:rPr lang="en-US" sz="2400" dirty="0">
                <a:latin typeface="+mn-lt"/>
              </a:rPr>
              <a:t>Legitimation</a:t>
            </a:r>
          </a:p>
          <a:p>
            <a:pPr marL="0" indent="0" algn="ctr">
              <a:buNone/>
            </a:pPr>
            <a:r>
              <a:rPr lang="en-US" sz="2400" dirty="0">
                <a:latin typeface="+mn-lt"/>
              </a:rPr>
              <a:t> Delayed Birth</a:t>
            </a:r>
          </a:p>
          <a:p>
            <a:pPr marL="0" indent="0" algn="ctr">
              <a:buNone/>
            </a:pPr>
            <a:r>
              <a:rPr lang="en-US" sz="2400" dirty="0">
                <a:effectLst>
                  <a:outerShdw blurRad="38100" dist="38100" dir="2700000" algn="tl">
                    <a:srgbClr val="000000">
                      <a:alpha val="43137"/>
                    </a:srgbClr>
                  </a:outerShdw>
                </a:effectLst>
                <a:latin typeface="+mn-lt"/>
              </a:rPr>
              <a:t> </a:t>
            </a:r>
            <a:r>
              <a:rPr lang="en-US" sz="2400" dirty="0">
                <a:latin typeface="+mn-lt"/>
              </a:rPr>
              <a:t> Court Ordered Delayed</a:t>
            </a:r>
          </a:p>
          <a:p>
            <a:pPr marL="0" indent="0" algn="ctr">
              <a:buNone/>
            </a:pPr>
            <a:r>
              <a:rPr lang="en-US" sz="2400" dirty="0">
                <a:latin typeface="+mn-lt"/>
              </a:rPr>
              <a:t> Court Order</a:t>
            </a:r>
          </a:p>
          <a:p>
            <a:pPr marL="0" indent="0" algn="ctr">
              <a:buNone/>
            </a:pPr>
            <a:r>
              <a:rPr lang="en-US" sz="2400" dirty="0">
                <a:latin typeface="+mn-lt"/>
              </a:rPr>
              <a:t> Amendment</a:t>
            </a:r>
          </a:p>
          <a:p>
            <a:pPr marL="0" indent="0" algn="ctr">
              <a:buNone/>
            </a:pPr>
            <a:r>
              <a:rPr lang="en-US" sz="2400" dirty="0">
                <a:latin typeface="+mn-lt"/>
              </a:rPr>
              <a:t> Out of Institution Birth </a:t>
            </a:r>
          </a:p>
          <a:p>
            <a:pPr marL="0" indent="0" algn="ctr">
              <a:buNone/>
            </a:pPr>
            <a:endParaRPr lang="en-US" sz="2400" dirty="0">
              <a:latin typeface="+mn-lt"/>
            </a:endParaRPr>
          </a:p>
        </p:txBody>
      </p:sp>
      <p:sp>
        <p:nvSpPr>
          <p:cNvPr id="3" name="Slide Number Placeholder 2"/>
          <p:cNvSpPr>
            <a:spLocks noGrp="1"/>
          </p:cNvSpPr>
          <p:nvPr>
            <p:ph type="sldNum" sz="quarter" idx="12"/>
          </p:nvPr>
        </p:nvSpPr>
        <p:spPr/>
        <p:txBody>
          <a:bodyPr/>
          <a:lstStyle/>
          <a:p>
            <a:pPr>
              <a:defRPr/>
            </a:pPr>
            <a:fld id="{2BFE0433-B60C-4FEA-8168-CDB1AE906A36}" type="slidenum">
              <a:rPr lang="en-US" smtClean="0"/>
              <a:pPr>
                <a:defRPr/>
              </a:pPr>
              <a:t>63</a:t>
            </a:fld>
            <a:endParaRPr lang="en-US" dirty="0"/>
          </a:p>
        </p:txBody>
      </p:sp>
    </p:spTree>
    <p:extLst>
      <p:ext uri="{BB962C8B-B14F-4D97-AF65-F5344CB8AC3E}">
        <p14:creationId xmlns:p14="http://schemas.microsoft.com/office/powerpoint/2010/main" val="197881595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1600200"/>
            <a:ext cx="8229600" cy="4525963"/>
          </a:xfrm>
        </p:spPr>
        <p:txBody>
          <a:bodyPr/>
          <a:lstStyle/>
          <a:p>
            <a:pPr marL="0" indent="0">
              <a:buNone/>
            </a:pPr>
            <a:endParaRPr lang="en-US" dirty="0"/>
          </a:p>
          <a:p>
            <a:pPr marL="0" indent="0">
              <a:buNone/>
            </a:pPr>
            <a:endParaRPr lang="en-US" dirty="0">
              <a:latin typeface="Cambria" panose="02040503050406030204" pitchFamily="18" charset="0"/>
            </a:endParaRPr>
          </a:p>
        </p:txBody>
      </p:sp>
      <p:sp>
        <p:nvSpPr>
          <p:cNvPr id="4" name="Title 3"/>
          <p:cNvSpPr>
            <a:spLocks noGrp="1"/>
          </p:cNvSpPr>
          <p:nvPr>
            <p:ph type="title"/>
          </p:nvPr>
        </p:nvSpPr>
        <p:spPr>
          <a:xfrm>
            <a:off x="323450" y="1066800"/>
            <a:ext cx="8839200" cy="4267200"/>
          </a:xfrm>
        </p:spPr>
        <p:txBody>
          <a:bodyPr>
            <a:normAutofit/>
          </a:bodyPr>
          <a:lstStyle/>
          <a:p>
            <a:r>
              <a:rPr lang="en-US" sz="4000" b="1" dirty="0"/>
              <a:t>Current Year Correction</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64</a:t>
            </a:fld>
            <a:endParaRPr lang="en-US" dirty="0"/>
          </a:p>
        </p:txBody>
      </p:sp>
    </p:spTree>
    <p:extLst>
      <p:ext uri="{BB962C8B-B14F-4D97-AF65-F5344CB8AC3E}">
        <p14:creationId xmlns:p14="http://schemas.microsoft.com/office/powerpoint/2010/main" val="4254357186"/>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Current Year Correction </a:t>
            </a:r>
          </a:p>
        </p:txBody>
      </p:sp>
      <p:sp>
        <p:nvSpPr>
          <p:cNvPr id="4" name="Content Placeholder 3"/>
          <p:cNvSpPr>
            <a:spLocks noGrp="1"/>
          </p:cNvSpPr>
          <p:nvPr>
            <p:ph idx="1"/>
          </p:nvPr>
        </p:nvSpPr>
        <p:spPr/>
        <p:txBody>
          <a:bodyPr/>
          <a:lstStyle/>
          <a:p>
            <a:endParaRPr lang="en-US" dirty="0"/>
          </a:p>
          <a:p>
            <a:r>
              <a:rPr lang="en-US" sz="2800" b="1" dirty="0"/>
              <a:t>Amendments made within the first year of birth for the accuracy of information registered by the hospital at the time of birth.</a:t>
            </a:r>
          </a:p>
          <a:p>
            <a:r>
              <a:rPr lang="en-US" sz="2800" b="1" dirty="0"/>
              <a:t>These type of corrections do not change the format of the birth certificate.</a:t>
            </a:r>
          </a:p>
          <a:p>
            <a:endParaRPr lang="en-US" dirty="0"/>
          </a:p>
        </p:txBody>
      </p:sp>
      <p:sp>
        <p:nvSpPr>
          <p:cNvPr id="3" name="Slide Number Placeholder 2"/>
          <p:cNvSpPr>
            <a:spLocks noGrp="1"/>
          </p:cNvSpPr>
          <p:nvPr>
            <p:ph type="sldNum" sz="quarter" idx="12"/>
          </p:nvPr>
        </p:nvSpPr>
        <p:spPr/>
        <p:txBody>
          <a:bodyPr/>
          <a:lstStyle/>
          <a:p>
            <a:fld id="{608541EE-DB3D-4F29-A339-24D3D0163825}" type="slidenum">
              <a:rPr lang="en-US" smtClean="0"/>
              <a:t>65</a:t>
            </a:fld>
            <a:endParaRPr lang="en-US" dirty="0"/>
          </a:p>
        </p:txBody>
      </p:sp>
    </p:spTree>
    <p:extLst>
      <p:ext uri="{BB962C8B-B14F-4D97-AF65-F5344CB8AC3E}">
        <p14:creationId xmlns:p14="http://schemas.microsoft.com/office/powerpoint/2010/main" val="1153746441"/>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1600200"/>
            <a:ext cx="8229600" cy="4525963"/>
          </a:xfrm>
        </p:spPr>
        <p:txBody>
          <a:bodyPr/>
          <a:lstStyle/>
          <a:p>
            <a:pPr marL="0" indent="0">
              <a:buNone/>
            </a:pPr>
            <a:endParaRPr lang="en-US" dirty="0"/>
          </a:p>
          <a:p>
            <a:pPr marL="0" indent="0">
              <a:buNone/>
            </a:pPr>
            <a:endParaRPr lang="en-US" dirty="0">
              <a:latin typeface="Cambria" panose="02040503050406030204" pitchFamily="18" charset="0"/>
            </a:endParaRPr>
          </a:p>
        </p:txBody>
      </p:sp>
      <p:sp>
        <p:nvSpPr>
          <p:cNvPr id="4" name="Title 3"/>
          <p:cNvSpPr>
            <a:spLocks noGrp="1"/>
          </p:cNvSpPr>
          <p:nvPr>
            <p:ph type="title"/>
          </p:nvPr>
        </p:nvSpPr>
        <p:spPr>
          <a:xfrm>
            <a:off x="152400" y="342900"/>
            <a:ext cx="8839200" cy="4267200"/>
          </a:xfrm>
        </p:spPr>
        <p:txBody>
          <a:bodyPr>
            <a:normAutofit/>
          </a:bodyPr>
          <a:lstStyle/>
          <a:p>
            <a:r>
              <a:rPr lang="en-US" sz="4000" b="1" dirty="0"/>
              <a:t>Paternity Acknowledgement/Legitimation</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66</a:t>
            </a:fld>
            <a:endParaRPr lang="en-US" dirty="0"/>
          </a:p>
        </p:txBody>
      </p:sp>
    </p:spTree>
    <p:extLst>
      <p:ext uri="{BB962C8B-B14F-4D97-AF65-F5344CB8AC3E}">
        <p14:creationId xmlns:p14="http://schemas.microsoft.com/office/powerpoint/2010/main" val="2815950323"/>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8052" y="228600"/>
            <a:ext cx="6650147" cy="1371600"/>
          </a:xfrm>
        </p:spPr>
        <p:txBody>
          <a:bodyPr>
            <a:noAutofit/>
          </a:bodyPr>
          <a:lstStyle/>
          <a:p>
            <a:r>
              <a:rPr lang="en-US" sz="3200" b="1" dirty="0">
                <a:latin typeface="+mn-lt"/>
              </a:rPr>
              <a:t>Paternity Acknowledgement</a:t>
            </a:r>
            <a:br>
              <a:rPr lang="en-US" sz="3200" b="1" dirty="0">
                <a:latin typeface="+mn-lt"/>
              </a:rPr>
            </a:br>
            <a:r>
              <a:rPr lang="en-US" sz="3200" b="1" dirty="0">
                <a:latin typeface="+mn-lt"/>
              </a:rPr>
              <a:t>Definition:</a:t>
            </a:r>
            <a:r>
              <a:rPr lang="en-US" sz="2800" b="1" dirty="0">
                <a:latin typeface="+mn-lt"/>
              </a:rPr>
              <a:t> </a:t>
            </a:r>
          </a:p>
        </p:txBody>
      </p:sp>
      <p:sp>
        <p:nvSpPr>
          <p:cNvPr id="5" name="Rectangle 4"/>
          <p:cNvSpPr/>
          <p:nvPr/>
        </p:nvSpPr>
        <p:spPr>
          <a:xfrm>
            <a:off x="1143000" y="1729563"/>
            <a:ext cx="6852313" cy="4031873"/>
          </a:xfrm>
          <a:prstGeom prst="rect">
            <a:avLst/>
          </a:prstGeom>
        </p:spPr>
        <p:txBody>
          <a:bodyPr wrap="square">
            <a:spAutoFit/>
          </a:bodyPr>
          <a:lstStyle/>
          <a:p>
            <a:r>
              <a:rPr lang="en-US" sz="2000" b="1" dirty="0">
                <a:latin typeface="+mn-lt"/>
              </a:rPr>
              <a:t>The Paternity Acknowledgement (PA) is used to add a biological (natural) father to a child’s birth record, and to initiate a parent-child relationship with legal responsibilities. This could also be the first step toward the legal process of Legitimation.</a:t>
            </a:r>
          </a:p>
          <a:p>
            <a:endParaRPr lang="en-US" sz="2000" b="1" dirty="0">
              <a:latin typeface="+mn-lt"/>
            </a:endParaRPr>
          </a:p>
          <a:p>
            <a:r>
              <a:rPr lang="en-US" sz="2000" b="1" dirty="0">
                <a:latin typeface="+mn-lt"/>
              </a:rPr>
              <a:t>The Paternity Acknowledgement – Form 3940 (Rev 06/16) must be: </a:t>
            </a:r>
          </a:p>
          <a:p>
            <a:pPr marL="557213" lvl="1" indent="-214313">
              <a:buFont typeface="Arial" panose="020B0604020202020204" pitchFamily="34" charset="0"/>
              <a:buChar char="•"/>
            </a:pPr>
            <a:r>
              <a:rPr lang="en-US" sz="2000" b="1" dirty="0">
                <a:latin typeface="+mn-lt"/>
              </a:rPr>
              <a:t>Signed by both parents </a:t>
            </a:r>
          </a:p>
          <a:p>
            <a:pPr marL="557213" lvl="1" indent="-214313">
              <a:buFont typeface="Arial" panose="020B0604020202020204" pitchFamily="34" charset="0"/>
              <a:buChar char="•"/>
            </a:pPr>
            <a:r>
              <a:rPr lang="en-US" sz="2000" b="1" dirty="0">
                <a:latin typeface="+mn-lt"/>
              </a:rPr>
              <a:t>Notarized </a:t>
            </a:r>
          </a:p>
          <a:p>
            <a:pPr marL="557213" lvl="1" indent="-214313">
              <a:buFont typeface="Arial" panose="020B0604020202020204" pitchFamily="34" charset="0"/>
              <a:buChar char="•"/>
            </a:pPr>
            <a:r>
              <a:rPr lang="en-US" sz="2000" b="1" dirty="0">
                <a:latin typeface="+mn-lt"/>
              </a:rPr>
              <a:t>Filed with the State Office of Vital Records</a:t>
            </a:r>
          </a:p>
          <a:p>
            <a:pPr lvl="1"/>
            <a:endParaRPr lang="en-US" dirty="0">
              <a:latin typeface="+mn-lt"/>
            </a:endParaRPr>
          </a:p>
          <a:p>
            <a:r>
              <a:rPr lang="en-US" sz="2000" dirty="0">
                <a:solidFill>
                  <a:srgbClr val="FF0000"/>
                </a:solidFill>
                <a:latin typeface="+mn-lt"/>
              </a:rPr>
              <a:t>VR Regulation 511-1-3-16 </a:t>
            </a:r>
          </a:p>
        </p:txBody>
      </p:sp>
    </p:spTree>
    <p:extLst>
      <p:ext uri="{BB962C8B-B14F-4D97-AF65-F5344CB8AC3E}">
        <p14:creationId xmlns:p14="http://schemas.microsoft.com/office/powerpoint/2010/main" val="2861802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7300" y="342900"/>
            <a:ext cx="6629400" cy="846477"/>
          </a:xfrm>
        </p:spPr>
        <p:txBody>
          <a:bodyPr>
            <a:normAutofit/>
          </a:bodyPr>
          <a:lstStyle/>
          <a:p>
            <a:r>
              <a:rPr lang="en-US" sz="3600" b="1" dirty="0">
                <a:latin typeface="+mn-lt"/>
              </a:rPr>
              <a:t>Paternity Acknowledgement </a:t>
            </a:r>
          </a:p>
        </p:txBody>
      </p:sp>
      <p:sp>
        <p:nvSpPr>
          <p:cNvPr id="4" name="TextBox 3"/>
          <p:cNvSpPr txBox="1"/>
          <p:nvPr/>
        </p:nvSpPr>
        <p:spPr>
          <a:xfrm>
            <a:off x="1001790" y="1257300"/>
            <a:ext cx="7124700" cy="4616648"/>
          </a:xfrm>
          <a:prstGeom prst="rect">
            <a:avLst/>
          </a:prstGeom>
          <a:noFill/>
        </p:spPr>
        <p:txBody>
          <a:bodyPr wrap="square" rtlCol="0">
            <a:spAutoFit/>
          </a:bodyPr>
          <a:lstStyle/>
          <a:p>
            <a:r>
              <a:rPr lang="en-US" sz="2400" b="1" u="sng" dirty="0">
                <a:latin typeface="+mn-lt"/>
              </a:rPr>
              <a:t>Parameters</a:t>
            </a:r>
            <a:r>
              <a:rPr lang="en-US" sz="2400" b="1" dirty="0">
                <a:latin typeface="+mn-lt"/>
              </a:rPr>
              <a:t>: </a:t>
            </a:r>
          </a:p>
          <a:p>
            <a:endParaRPr lang="en-US" dirty="0">
              <a:latin typeface="+mn-lt"/>
            </a:endParaRPr>
          </a:p>
          <a:p>
            <a:pPr marL="342900" indent="-342900">
              <a:buFont typeface="+mj-lt"/>
              <a:buAutoNum type="arabicPeriod"/>
            </a:pPr>
            <a:r>
              <a:rPr lang="en-US" sz="2000" dirty="0">
                <a:latin typeface="+mn-lt"/>
              </a:rPr>
              <a:t>The mother must have given birth in the state of Georgia </a:t>
            </a:r>
          </a:p>
          <a:p>
            <a:pPr marL="342900" indent="-342900">
              <a:buFont typeface="+mj-lt"/>
              <a:buAutoNum type="arabicPeriod"/>
            </a:pPr>
            <a:endParaRPr lang="en-US" sz="2000" dirty="0">
              <a:latin typeface="+mn-lt"/>
            </a:endParaRPr>
          </a:p>
          <a:p>
            <a:pPr marL="342900" indent="-342900">
              <a:buFont typeface="+mj-lt"/>
              <a:buAutoNum type="arabicPeriod"/>
            </a:pPr>
            <a:r>
              <a:rPr lang="en-US" sz="2000" dirty="0">
                <a:latin typeface="+mn-lt"/>
              </a:rPr>
              <a:t>The father self-acknowledges to be the child’s biological father </a:t>
            </a:r>
          </a:p>
          <a:p>
            <a:pPr marL="342900" indent="-342900">
              <a:buFont typeface="+mj-lt"/>
              <a:buAutoNum type="arabicPeriod"/>
            </a:pPr>
            <a:endParaRPr lang="en-US" sz="2000" dirty="0">
              <a:latin typeface="+mn-lt"/>
            </a:endParaRPr>
          </a:p>
          <a:p>
            <a:pPr marL="342900" indent="-342900">
              <a:buFont typeface="+mj-lt"/>
              <a:buAutoNum type="arabicPeriod"/>
            </a:pPr>
            <a:r>
              <a:rPr lang="en-US" sz="2000" dirty="0">
                <a:latin typeface="+mn-lt"/>
              </a:rPr>
              <a:t>Both parents must sign the same PA form and is strictly voluntary </a:t>
            </a:r>
          </a:p>
          <a:p>
            <a:pPr marL="342900" indent="-342900">
              <a:buFont typeface="+mj-lt"/>
              <a:buAutoNum type="arabicPeriod"/>
            </a:pPr>
            <a:endParaRPr lang="en-US" sz="2000" dirty="0">
              <a:latin typeface="+mn-lt"/>
            </a:endParaRPr>
          </a:p>
          <a:p>
            <a:pPr marL="342900" indent="-342900">
              <a:buFont typeface="+mj-lt"/>
              <a:buAutoNum type="arabicPeriod"/>
            </a:pPr>
            <a:r>
              <a:rPr lang="en-US" sz="2000" dirty="0">
                <a:latin typeface="+mn-lt"/>
              </a:rPr>
              <a:t>The PA cannot be used if the mother of the child was married to anyone within 10 months prior to the birth of the child or, if for any other reason, there is another father listed on the child’s birth certificate  </a:t>
            </a:r>
          </a:p>
          <a:p>
            <a:endParaRPr lang="en-US" sz="1200" dirty="0"/>
          </a:p>
        </p:txBody>
      </p:sp>
    </p:spTree>
    <p:extLst>
      <p:ext uri="{BB962C8B-B14F-4D97-AF65-F5344CB8AC3E}">
        <p14:creationId xmlns:p14="http://schemas.microsoft.com/office/powerpoint/2010/main" val="26180801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629400" cy="742950"/>
          </a:xfrm>
        </p:spPr>
        <p:txBody>
          <a:bodyPr>
            <a:normAutofit/>
          </a:bodyPr>
          <a:lstStyle/>
          <a:p>
            <a:r>
              <a:rPr lang="en-US" sz="3600" b="1" dirty="0">
                <a:latin typeface="+mn-lt"/>
              </a:rPr>
              <a:t>Paternity Acknowledgement </a:t>
            </a:r>
          </a:p>
        </p:txBody>
      </p:sp>
      <p:sp>
        <p:nvSpPr>
          <p:cNvPr id="5" name="Rectangle 4"/>
          <p:cNvSpPr/>
          <p:nvPr/>
        </p:nvSpPr>
        <p:spPr>
          <a:xfrm>
            <a:off x="952500" y="1975980"/>
            <a:ext cx="7734300" cy="3416320"/>
          </a:xfrm>
          <a:prstGeom prst="rect">
            <a:avLst/>
          </a:prstGeom>
        </p:spPr>
        <p:txBody>
          <a:bodyPr wrap="square">
            <a:spAutoFit/>
          </a:bodyPr>
          <a:lstStyle/>
          <a:p>
            <a:r>
              <a:rPr lang="en-US" sz="2400" u="sng" dirty="0">
                <a:latin typeface="+mn-lt"/>
              </a:rPr>
              <a:t>A signed PA form allows</a:t>
            </a:r>
            <a:r>
              <a:rPr lang="en-US" sz="2400" dirty="0">
                <a:latin typeface="+mn-lt"/>
              </a:rPr>
              <a:t>: </a:t>
            </a:r>
          </a:p>
          <a:p>
            <a:endParaRPr lang="en-US" sz="2400" dirty="0">
              <a:latin typeface="+mn-lt"/>
            </a:endParaRPr>
          </a:p>
          <a:p>
            <a:pPr marL="342900" indent="-342900">
              <a:buFont typeface="+mj-lt"/>
              <a:buAutoNum type="arabicPeriod"/>
            </a:pPr>
            <a:r>
              <a:rPr lang="en-US" sz="2400" dirty="0">
                <a:latin typeface="+mn-lt"/>
              </a:rPr>
              <a:t>The parents to name the child </a:t>
            </a:r>
          </a:p>
          <a:p>
            <a:pPr marL="342900" indent="-342900">
              <a:buFont typeface="+mj-lt"/>
              <a:buAutoNum type="arabicPeriod"/>
            </a:pPr>
            <a:endParaRPr lang="en-US" sz="2400" dirty="0">
              <a:latin typeface="+mn-lt"/>
            </a:endParaRPr>
          </a:p>
          <a:p>
            <a:pPr marL="342900" indent="-342900">
              <a:buFont typeface="+mj-lt"/>
              <a:buAutoNum type="arabicPeriod"/>
            </a:pPr>
            <a:r>
              <a:rPr lang="en-US" sz="2400" dirty="0">
                <a:latin typeface="+mn-lt"/>
              </a:rPr>
              <a:t>The biological father’s name to be automatically added to a child’s birth certificate </a:t>
            </a:r>
          </a:p>
          <a:p>
            <a:pPr marL="342900" indent="-342900">
              <a:buFont typeface="+mj-lt"/>
              <a:buAutoNum type="arabicPeriod"/>
            </a:pPr>
            <a:endParaRPr lang="en-US" sz="2400" dirty="0">
              <a:latin typeface="+mn-lt"/>
            </a:endParaRPr>
          </a:p>
          <a:p>
            <a:pPr marL="342900" indent="-342900">
              <a:buFont typeface="+mj-lt"/>
              <a:buAutoNum type="arabicPeriod"/>
            </a:pPr>
            <a:r>
              <a:rPr lang="en-US" sz="2400" dirty="0">
                <a:latin typeface="+mn-lt"/>
              </a:rPr>
              <a:t>The father’s name to be automatically added to the Putative Father Registry  </a:t>
            </a:r>
          </a:p>
        </p:txBody>
      </p:sp>
    </p:spTree>
    <p:extLst>
      <p:ext uri="{BB962C8B-B14F-4D97-AF65-F5344CB8AC3E}">
        <p14:creationId xmlns:p14="http://schemas.microsoft.com/office/powerpoint/2010/main" val="12695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81100"/>
          </a:xfrm>
        </p:spPr>
        <p:txBody>
          <a:bodyPr>
            <a:normAutofit fontScale="90000"/>
          </a:bodyPr>
          <a:lstStyle/>
          <a:p>
            <a:r>
              <a:rPr lang="en-US" b="1" dirty="0">
                <a:latin typeface="+mn-lt"/>
              </a:rPr>
              <a:t/>
            </a:r>
            <a:br>
              <a:rPr lang="en-US" b="1" dirty="0">
                <a:latin typeface="+mn-lt"/>
              </a:rPr>
            </a:br>
            <a:r>
              <a:rPr lang="en-US" b="1" dirty="0">
                <a:latin typeface="+mn-lt"/>
              </a:rPr>
              <a:t>Constituent Services</a:t>
            </a:r>
            <a:br>
              <a:rPr lang="en-US" b="1" dirty="0">
                <a:latin typeface="+mn-lt"/>
              </a:rPr>
            </a:br>
            <a:r>
              <a:rPr lang="en-US" b="1" dirty="0"/>
              <a:t>Overview</a:t>
            </a:r>
            <a:br>
              <a:rPr lang="en-US" b="1" dirty="0"/>
            </a:br>
            <a:endParaRPr lang="en-US" b="1" dirty="0">
              <a:latin typeface="+mn-lt"/>
            </a:endParaRPr>
          </a:p>
        </p:txBody>
      </p:sp>
      <p:sp>
        <p:nvSpPr>
          <p:cNvPr id="3" name="Content Placeholder 2"/>
          <p:cNvSpPr>
            <a:spLocks noGrp="1"/>
          </p:cNvSpPr>
          <p:nvPr>
            <p:ph idx="1"/>
          </p:nvPr>
        </p:nvSpPr>
        <p:spPr>
          <a:xfrm>
            <a:off x="659460" y="1333500"/>
            <a:ext cx="8317924" cy="4533900"/>
          </a:xfrm>
        </p:spPr>
        <p:txBody>
          <a:bodyPr>
            <a:normAutofit/>
          </a:bodyPr>
          <a:lstStyle/>
          <a:p>
            <a:pPr marL="0" lvl="0" indent="0" algn="ctr">
              <a:buNone/>
            </a:pPr>
            <a:r>
              <a:rPr lang="en-US" dirty="0"/>
              <a:t>   </a:t>
            </a:r>
          </a:p>
          <a:p>
            <a:pPr marL="0" lvl="0" indent="0" algn="ctr">
              <a:buNone/>
            </a:pPr>
            <a:r>
              <a:rPr lang="en-US" b="1" i="1" dirty="0">
                <a:solidFill>
                  <a:prstClr val="black"/>
                </a:solidFill>
              </a:rPr>
              <a:t>Responsible for ensuring that the Vital Records customer experience is excellent every time! </a:t>
            </a:r>
          </a:p>
          <a:p>
            <a:pPr marL="0" indent="0">
              <a:buNone/>
            </a:pPr>
            <a:r>
              <a:rPr lang="en-US" dirty="0"/>
              <a:t>         </a:t>
            </a:r>
          </a:p>
          <a:p>
            <a:pPr lvl="1"/>
            <a:endParaRPr lang="en-US" dirty="0"/>
          </a:p>
          <a:p>
            <a:pPr lvl="1"/>
            <a:endParaRPr lang="en-US" dirty="0"/>
          </a:p>
        </p:txBody>
      </p:sp>
      <p:pic>
        <p:nvPicPr>
          <p:cNvPr id="4" name="Picture 5" descr="C:\Users\shpierce\AppData\Local\Microsoft\Windows\Temporary Internet Files\Content.IE5\XM3QANT8\customer_serv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505200"/>
            <a:ext cx="5548384"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8541EE-DB3D-4F29-A339-24D3D0163825}" type="slidenum">
              <a:rPr lang="en-US" smtClean="0"/>
              <a:t>7</a:t>
            </a:fld>
            <a:endParaRPr lang="en-US" dirty="0"/>
          </a:p>
        </p:txBody>
      </p:sp>
    </p:spTree>
    <p:extLst>
      <p:ext uri="{BB962C8B-B14F-4D97-AF65-F5344CB8AC3E}">
        <p14:creationId xmlns:p14="http://schemas.microsoft.com/office/powerpoint/2010/main" val="24203992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66700"/>
            <a:ext cx="8839200" cy="990600"/>
          </a:xfrm>
        </p:spPr>
        <p:txBody>
          <a:bodyPr>
            <a:normAutofit/>
          </a:bodyPr>
          <a:lstStyle/>
          <a:p>
            <a:r>
              <a:rPr lang="en-US" sz="3600" b="1" dirty="0">
                <a:latin typeface="+mn-lt"/>
              </a:rPr>
              <a:t>Legitimation</a:t>
            </a:r>
          </a:p>
        </p:txBody>
      </p:sp>
      <p:sp>
        <p:nvSpPr>
          <p:cNvPr id="3" name="Content Placeholder 2"/>
          <p:cNvSpPr>
            <a:spLocks noGrp="1"/>
          </p:cNvSpPr>
          <p:nvPr>
            <p:ph sz="half" idx="1"/>
          </p:nvPr>
        </p:nvSpPr>
        <p:spPr>
          <a:xfrm>
            <a:off x="457200" y="1943100"/>
            <a:ext cx="8229600" cy="4525963"/>
          </a:xfrm>
        </p:spPr>
        <p:txBody>
          <a:bodyPr>
            <a:normAutofit/>
          </a:bodyPr>
          <a:lstStyle/>
          <a:p>
            <a:r>
              <a:rPr lang="en-US" sz="2400" dirty="0"/>
              <a:t>At one time, for a child to be legitimated they had be born to parents that were married to each other at the time of the child's birth. </a:t>
            </a:r>
          </a:p>
          <a:p>
            <a:r>
              <a:rPr lang="en-US" sz="2400" dirty="0"/>
              <a:t>Legitimation gives the child the right to inherit from the father and the right for the father to inherit from the child, and the right for the father to petition the court for custody or visitation.</a:t>
            </a:r>
          </a:p>
          <a:p>
            <a:endParaRPr lang="en-US" dirty="0"/>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70</a:t>
            </a:fld>
            <a:endParaRPr lang="en-US" dirty="0"/>
          </a:p>
        </p:txBody>
      </p:sp>
    </p:spTree>
    <p:extLst>
      <p:ext uri="{BB962C8B-B14F-4D97-AF65-F5344CB8AC3E}">
        <p14:creationId xmlns:p14="http://schemas.microsoft.com/office/powerpoint/2010/main" val="3331533180"/>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0075"/>
            <a:ext cx="8648700" cy="1343025"/>
          </a:xfrm>
        </p:spPr>
        <p:txBody>
          <a:bodyPr>
            <a:normAutofit/>
          </a:bodyPr>
          <a:lstStyle/>
          <a:p>
            <a:r>
              <a:rPr lang="en-US" sz="3600" b="1" dirty="0">
                <a:latin typeface="+mn-lt"/>
              </a:rPr>
              <a:t>3 Type of Legitimations</a:t>
            </a:r>
            <a:r>
              <a:rPr lang="en-US" sz="3600" dirty="0">
                <a:latin typeface="+mn-lt"/>
              </a:rPr>
              <a:t/>
            </a:r>
            <a:br>
              <a:rPr lang="en-US" sz="3600" dirty="0">
                <a:latin typeface="+mn-lt"/>
              </a:rPr>
            </a:br>
            <a:endParaRPr lang="en-US" sz="3600" dirty="0">
              <a:latin typeface="+mn-lt"/>
            </a:endParaRPr>
          </a:p>
        </p:txBody>
      </p:sp>
      <p:sp>
        <p:nvSpPr>
          <p:cNvPr id="3" name="Content Placeholder 2"/>
          <p:cNvSpPr>
            <a:spLocks noGrp="1"/>
          </p:cNvSpPr>
          <p:nvPr>
            <p:ph sz="half" idx="1"/>
          </p:nvPr>
        </p:nvSpPr>
        <p:spPr/>
        <p:txBody>
          <a:bodyPr/>
          <a:lstStyle/>
          <a:p>
            <a:pPr marL="0" indent="0">
              <a:buNone/>
            </a:pPr>
            <a:endParaRPr lang="en-US" dirty="0"/>
          </a:p>
          <a:p>
            <a:r>
              <a:rPr lang="en-US" dirty="0"/>
              <a:t>Parent(s) Married </a:t>
            </a:r>
          </a:p>
          <a:p>
            <a:endParaRPr lang="en-US" dirty="0"/>
          </a:p>
          <a:p>
            <a:r>
              <a:rPr lang="en-US" dirty="0"/>
              <a:t>Parent(s) Married after birth of Child</a:t>
            </a:r>
          </a:p>
          <a:p>
            <a:endParaRPr lang="en-US" dirty="0"/>
          </a:p>
          <a:p>
            <a:r>
              <a:rPr lang="en-US" dirty="0"/>
              <a:t>Court Order Legitimation</a:t>
            </a:r>
          </a:p>
          <a:p>
            <a:endParaRPr lang="en-US"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71</a:t>
            </a:fld>
            <a:endParaRPr lang="en-US" dirty="0"/>
          </a:p>
        </p:txBody>
      </p:sp>
    </p:spTree>
    <p:extLst>
      <p:ext uri="{BB962C8B-B14F-4D97-AF65-F5344CB8AC3E}">
        <p14:creationId xmlns:p14="http://schemas.microsoft.com/office/powerpoint/2010/main" val="1436456328"/>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1600200"/>
            <a:ext cx="8229600" cy="4525963"/>
          </a:xfrm>
        </p:spPr>
        <p:txBody>
          <a:bodyPr/>
          <a:lstStyle/>
          <a:p>
            <a:pPr marL="0" indent="0">
              <a:buNone/>
            </a:pPr>
            <a:endParaRPr lang="en-US" dirty="0"/>
          </a:p>
          <a:p>
            <a:pPr marL="0" indent="0">
              <a:buNone/>
            </a:pPr>
            <a:endParaRPr lang="en-US" dirty="0">
              <a:latin typeface="Cambria" panose="02040503050406030204" pitchFamily="18" charset="0"/>
            </a:endParaRPr>
          </a:p>
        </p:txBody>
      </p:sp>
      <p:sp>
        <p:nvSpPr>
          <p:cNvPr id="4" name="Title 3"/>
          <p:cNvSpPr>
            <a:spLocks noGrp="1"/>
          </p:cNvSpPr>
          <p:nvPr>
            <p:ph type="title"/>
          </p:nvPr>
        </p:nvSpPr>
        <p:spPr>
          <a:xfrm>
            <a:off x="114300" y="838200"/>
            <a:ext cx="8839200" cy="4267200"/>
          </a:xfrm>
        </p:spPr>
        <p:txBody>
          <a:bodyPr>
            <a:normAutofit/>
          </a:bodyPr>
          <a:lstStyle/>
          <a:p>
            <a:r>
              <a:rPr lang="en-US" sz="4000" b="1" dirty="0"/>
              <a:t>Delayed Birth</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72</a:t>
            </a:fld>
            <a:endParaRPr lang="en-US" dirty="0"/>
          </a:p>
        </p:txBody>
      </p:sp>
    </p:spTree>
    <p:extLst>
      <p:ext uri="{BB962C8B-B14F-4D97-AF65-F5344CB8AC3E}">
        <p14:creationId xmlns:p14="http://schemas.microsoft.com/office/powerpoint/2010/main" val="3468694032"/>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What is a delayed birth?</a:t>
            </a:r>
          </a:p>
        </p:txBody>
      </p:sp>
      <p:sp>
        <p:nvSpPr>
          <p:cNvPr id="3" name="Content Placeholder 2"/>
          <p:cNvSpPr>
            <a:spLocks noGrp="1"/>
          </p:cNvSpPr>
          <p:nvPr>
            <p:ph sz="half" idx="1"/>
          </p:nvPr>
        </p:nvSpPr>
        <p:spPr>
          <a:xfrm>
            <a:off x="762000" y="1676400"/>
            <a:ext cx="8229600" cy="4525963"/>
          </a:xfrm>
        </p:spPr>
        <p:txBody>
          <a:bodyPr>
            <a:normAutofit/>
          </a:bodyPr>
          <a:lstStyle/>
          <a:p>
            <a:endParaRPr lang="en-US" sz="2400" dirty="0"/>
          </a:p>
          <a:p>
            <a:endParaRPr lang="en-US" sz="2400" dirty="0"/>
          </a:p>
          <a:p>
            <a:r>
              <a:rPr lang="en-US" sz="2400" dirty="0"/>
              <a:t>Certificate of birth of a person born in the state of Georgia has not been filed before the person’s first birthday.</a:t>
            </a:r>
          </a:p>
          <a:p>
            <a:endParaRPr lang="en-US" dirty="0"/>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73</a:t>
            </a:fld>
            <a:endParaRPr lang="en-US" dirty="0"/>
          </a:p>
        </p:txBody>
      </p:sp>
    </p:spTree>
    <p:extLst>
      <p:ext uri="{BB962C8B-B14F-4D97-AF65-F5344CB8AC3E}">
        <p14:creationId xmlns:p14="http://schemas.microsoft.com/office/powerpoint/2010/main" val="3846871318"/>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9100"/>
            <a:ext cx="8839200" cy="990600"/>
          </a:xfrm>
        </p:spPr>
        <p:txBody>
          <a:bodyPr>
            <a:normAutofit/>
          </a:bodyPr>
          <a:lstStyle/>
          <a:p>
            <a:r>
              <a:rPr lang="en-US" sz="4000" b="1" dirty="0">
                <a:latin typeface="+mn-lt"/>
              </a:rPr>
              <a:t>Delayed Birth </a:t>
            </a:r>
          </a:p>
        </p:txBody>
      </p:sp>
      <p:sp>
        <p:nvSpPr>
          <p:cNvPr id="3" name="Content Placeholder 2"/>
          <p:cNvSpPr>
            <a:spLocks noGrp="1"/>
          </p:cNvSpPr>
          <p:nvPr>
            <p:ph sz="half" idx="1"/>
          </p:nvPr>
        </p:nvSpPr>
        <p:spPr>
          <a:xfrm>
            <a:off x="647700" y="1752600"/>
            <a:ext cx="8229600" cy="4525963"/>
          </a:xfrm>
        </p:spPr>
        <p:txBody>
          <a:bodyPr>
            <a:normAutofit/>
          </a:bodyPr>
          <a:lstStyle/>
          <a:p>
            <a:r>
              <a:rPr lang="en-US" sz="2400" dirty="0"/>
              <a:t>Documented evidence is required to show the registrant’s name, date of birth or age</a:t>
            </a:r>
          </a:p>
          <a:p>
            <a:r>
              <a:rPr lang="en-US" sz="2400" dirty="0"/>
              <a:t>All documents must show the date the original record was made and by whom</a:t>
            </a:r>
          </a:p>
          <a:p>
            <a:r>
              <a:rPr lang="en-US" sz="2400" dirty="0"/>
              <a:t>All original documents will be returned to the applicant upon review</a:t>
            </a:r>
          </a:p>
          <a:p>
            <a:r>
              <a:rPr lang="en-US" sz="2400" dirty="0"/>
              <a:t>Altered records or records which show incorrect information will not be accepted</a:t>
            </a:r>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74</a:t>
            </a:fld>
            <a:endParaRPr lang="en-US" dirty="0"/>
          </a:p>
        </p:txBody>
      </p:sp>
    </p:spTree>
    <p:extLst>
      <p:ext uri="{BB962C8B-B14F-4D97-AF65-F5344CB8AC3E}">
        <p14:creationId xmlns:p14="http://schemas.microsoft.com/office/powerpoint/2010/main" val="2252915656"/>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1600200"/>
            <a:ext cx="8229600" cy="4525963"/>
          </a:xfrm>
        </p:spPr>
        <p:txBody>
          <a:bodyPr/>
          <a:lstStyle/>
          <a:p>
            <a:pPr marL="0" indent="0">
              <a:buNone/>
            </a:pPr>
            <a:endParaRPr lang="en-US" dirty="0"/>
          </a:p>
          <a:p>
            <a:pPr marL="0" indent="0">
              <a:buNone/>
            </a:pPr>
            <a:endParaRPr lang="en-US" dirty="0">
              <a:latin typeface="Cambria" panose="02040503050406030204" pitchFamily="18" charset="0"/>
            </a:endParaRPr>
          </a:p>
        </p:txBody>
      </p:sp>
      <p:sp>
        <p:nvSpPr>
          <p:cNvPr id="4" name="Title 3"/>
          <p:cNvSpPr>
            <a:spLocks noGrp="1"/>
          </p:cNvSpPr>
          <p:nvPr>
            <p:ph type="title"/>
          </p:nvPr>
        </p:nvSpPr>
        <p:spPr>
          <a:xfrm>
            <a:off x="266700" y="457200"/>
            <a:ext cx="8839200" cy="4267200"/>
          </a:xfrm>
        </p:spPr>
        <p:txBody>
          <a:bodyPr>
            <a:normAutofit/>
          </a:bodyPr>
          <a:lstStyle/>
          <a:p>
            <a:r>
              <a:rPr lang="en-US" sz="4000" b="1" dirty="0"/>
              <a:t>COURT ORDERED</a:t>
            </a:r>
            <a:br>
              <a:rPr lang="en-US" sz="4000" b="1" dirty="0"/>
            </a:br>
            <a:r>
              <a:rPr lang="en-US" sz="4000" b="1" dirty="0"/>
              <a:t> DELAYED BIRTH CERTIFICATE</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75</a:t>
            </a:fld>
            <a:endParaRPr lang="en-US" dirty="0"/>
          </a:p>
        </p:txBody>
      </p:sp>
    </p:spTree>
    <p:extLst>
      <p:ext uri="{BB962C8B-B14F-4D97-AF65-F5344CB8AC3E}">
        <p14:creationId xmlns:p14="http://schemas.microsoft.com/office/powerpoint/2010/main" val="4007035672"/>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latin typeface="+mn-lt"/>
              </a:rPr>
              <a:t>Court Ordered Delayed</a:t>
            </a:r>
            <a:br>
              <a:rPr lang="en-US" sz="4000" b="1" dirty="0">
                <a:latin typeface="+mn-lt"/>
              </a:rPr>
            </a:br>
            <a:r>
              <a:rPr lang="en-US" sz="4000" b="1" dirty="0">
                <a:latin typeface="+mn-lt"/>
              </a:rPr>
              <a:t> Birth Certificate</a:t>
            </a:r>
          </a:p>
        </p:txBody>
      </p:sp>
      <p:sp>
        <p:nvSpPr>
          <p:cNvPr id="3" name="Content Placeholder 2"/>
          <p:cNvSpPr>
            <a:spLocks noGrp="1"/>
          </p:cNvSpPr>
          <p:nvPr>
            <p:ph sz="half" idx="1"/>
          </p:nvPr>
        </p:nvSpPr>
        <p:spPr>
          <a:xfrm>
            <a:off x="533400" y="1828800"/>
            <a:ext cx="8229600" cy="4525963"/>
          </a:xfrm>
        </p:spPr>
        <p:txBody>
          <a:bodyPr>
            <a:normAutofit/>
          </a:bodyPr>
          <a:lstStyle/>
          <a:p>
            <a:endParaRPr lang="en-US" sz="2400" dirty="0"/>
          </a:p>
          <a:p>
            <a:pPr marL="0" indent="0">
              <a:buNone/>
            </a:pPr>
            <a:r>
              <a:rPr lang="en-US" dirty="0"/>
              <a:t>Court Ordered Delayed Births are required when the customers cannot  produce the required records to file a delayed birth record. </a:t>
            </a:r>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76</a:t>
            </a:fld>
            <a:endParaRPr lang="en-US" dirty="0"/>
          </a:p>
        </p:txBody>
      </p:sp>
    </p:spTree>
    <p:extLst>
      <p:ext uri="{BB962C8B-B14F-4D97-AF65-F5344CB8AC3E}">
        <p14:creationId xmlns:p14="http://schemas.microsoft.com/office/powerpoint/2010/main" val="3599096998"/>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219200"/>
          </a:xfrm>
        </p:spPr>
        <p:txBody>
          <a:bodyPr>
            <a:noAutofit/>
          </a:bodyPr>
          <a:lstStyle/>
          <a:p>
            <a:r>
              <a:rPr lang="en-US" sz="3600" b="1" dirty="0">
                <a:latin typeface="+mn-lt"/>
              </a:rPr>
              <a:t/>
            </a:r>
            <a:br>
              <a:rPr lang="en-US" sz="3600" b="1" dirty="0">
                <a:latin typeface="+mn-lt"/>
              </a:rPr>
            </a:br>
            <a:r>
              <a:rPr lang="en-US" sz="3600" b="1" dirty="0">
                <a:latin typeface="+mn-lt"/>
              </a:rPr>
              <a:t>Steps for filing the Court </a:t>
            </a:r>
            <a:br>
              <a:rPr lang="en-US" sz="3600" b="1" dirty="0">
                <a:latin typeface="+mn-lt"/>
              </a:rPr>
            </a:br>
            <a:r>
              <a:rPr lang="en-US" sz="3600" b="1" dirty="0">
                <a:latin typeface="+mn-lt"/>
              </a:rPr>
              <a:t>Order Delay	</a:t>
            </a:r>
          </a:p>
        </p:txBody>
      </p:sp>
      <p:sp>
        <p:nvSpPr>
          <p:cNvPr id="3" name="Content Placeholder 2"/>
          <p:cNvSpPr>
            <a:spLocks noGrp="1"/>
          </p:cNvSpPr>
          <p:nvPr>
            <p:ph sz="half" idx="1"/>
          </p:nvPr>
        </p:nvSpPr>
        <p:spPr>
          <a:xfrm>
            <a:off x="457200" y="1905000"/>
            <a:ext cx="8229600" cy="4525963"/>
          </a:xfrm>
        </p:spPr>
        <p:txBody>
          <a:bodyPr>
            <a:normAutofit/>
          </a:bodyPr>
          <a:lstStyle/>
          <a:p>
            <a:r>
              <a:rPr lang="en-US" sz="2400" dirty="0"/>
              <a:t>Customer will receive from vital records clerk, a court order long letter, and court order Form No. 3948.      </a:t>
            </a:r>
          </a:p>
          <a:p>
            <a:r>
              <a:rPr lang="en-US" sz="2400" dirty="0"/>
              <a:t>Customer MUST Petition the Judge in the State Judicial Court of GEORGIA, to establish a Court Ordered Delayed Birth Certificate.</a:t>
            </a:r>
          </a:p>
          <a:p>
            <a:r>
              <a:rPr lang="en-US" sz="2400" dirty="0"/>
              <a:t>Once the registrant receives the order, the order MUST be mailed to Vital Records for processing.</a:t>
            </a:r>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77</a:t>
            </a:fld>
            <a:endParaRPr lang="en-US" dirty="0"/>
          </a:p>
        </p:txBody>
      </p:sp>
    </p:spTree>
    <p:extLst>
      <p:ext uri="{BB962C8B-B14F-4D97-AF65-F5344CB8AC3E}">
        <p14:creationId xmlns:p14="http://schemas.microsoft.com/office/powerpoint/2010/main" val="783777335"/>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1600200"/>
            <a:ext cx="8229600" cy="4525963"/>
          </a:xfrm>
        </p:spPr>
        <p:txBody>
          <a:bodyPr/>
          <a:lstStyle/>
          <a:p>
            <a:pPr marL="0" indent="0">
              <a:buNone/>
            </a:pPr>
            <a:endParaRPr lang="en-US" dirty="0"/>
          </a:p>
          <a:p>
            <a:pPr marL="0" indent="0">
              <a:buNone/>
            </a:pPr>
            <a:endParaRPr lang="en-US" dirty="0">
              <a:latin typeface="Cambria" panose="02040503050406030204" pitchFamily="18" charset="0"/>
            </a:endParaRPr>
          </a:p>
        </p:txBody>
      </p:sp>
      <p:sp>
        <p:nvSpPr>
          <p:cNvPr id="4" name="Title 3"/>
          <p:cNvSpPr>
            <a:spLocks noGrp="1"/>
          </p:cNvSpPr>
          <p:nvPr>
            <p:ph type="title"/>
          </p:nvPr>
        </p:nvSpPr>
        <p:spPr>
          <a:xfrm>
            <a:off x="297606" y="800100"/>
            <a:ext cx="8839200" cy="4267200"/>
          </a:xfrm>
        </p:spPr>
        <p:txBody>
          <a:bodyPr>
            <a:normAutofit/>
          </a:bodyPr>
          <a:lstStyle/>
          <a:p>
            <a:r>
              <a:rPr lang="en-US" sz="4000" b="1" dirty="0"/>
              <a:t/>
            </a:r>
            <a:br>
              <a:rPr lang="en-US" sz="4000" b="1" dirty="0"/>
            </a:br>
            <a:r>
              <a:rPr lang="en-US" sz="4000" b="1" dirty="0"/>
              <a:t>COURT ORDERS</a:t>
            </a:r>
            <a:br>
              <a:rPr lang="en-US" sz="4000" b="1" dirty="0"/>
            </a:br>
            <a:r>
              <a:rPr lang="en-US" sz="4000" b="1" dirty="0"/>
              <a:t> </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78</a:t>
            </a:fld>
            <a:endParaRPr lang="en-US" dirty="0"/>
          </a:p>
        </p:txBody>
      </p:sp>
    </p:spTree>
    <p:extLst>
      <p:ext uri="{BB962C8B-B14F-4D97-AF65-F5344CB8AC3E}">
        <p14:creationId xmlns:p14="http://schemas.microsoft.com/office/powerpoint/2010/main" val="3862127077"/>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219200"/>
          </a:xfrm>
        </p:spPr>
        <p:txBody>
          <a:bodyPr>
            <a:normAutofit fontScale="90000"/>
          </a:bodyPr>
          <a:lstStyle/>
          <a:p>
            <a:r>
              <a:rPr lang="en-US" sz="4000" b="1" dirty="0">
                <a:latin typeface="+mn-lt"/>
              </a:rPr>
              <a:t/>
            </a:r>
            <a:br>
              <a:rPr lang="en-US" sz="4000" b="1" dirty="0">
                <a:latin typeface="+mn-lt"/>
              </a:rPr>
            </a:br>
            <a:r>
              <a:rPr lang="en-US" sz="4000" b="1" dirty="0">
                <a:latin typeface="+mn-lt"/>
              </a:rPr>
              <a:t>Court Orders-Requirements	</a:t>
            </a:r>
          </a:p>
        </p:txBody>
      </p:sp>
      <p:sp>
        <p:nvSpPr>
          <p:cNvPr id="3" name="Content Placeholder 2"/>
          <p:cNvSpPr>
            <a:spLocks noGrp="1"/>
          </p:cNvSpPr>
          <p:nvPr>
            <p:ph sz="half" idx="1"/>
          </p:nvPr>
        </p:nvSpPr>
        <p:spPr>
          <a:xfrm>
            <a:off x="609600" y="1752600"/>
            <a:ext cx="8229600" cy="4525963"/>
          </a:xfrm>
        </p:spPr>
        <p:txBody>
          <a:bodyPr>
            <a:normAutofit/>
          </a:bodyPr>
          <a:lstStyle/>
          <a:p>
            <a:r>
              <a:rPr lang="en-US" sz="2400" dirty="0"/>
              <a:t>When registrant does not meet qualifications under </a:t>
            </a:r>
            <a:r>
              <a:rPr lang="en-US" sz="2400" b="1" dirty="0"/>
              <a:t>O.C.G.A. 31-10 or VR Regs. 511-1-3.</a:t>
            </a:r>
          </a:p>
          <a:p>
            <a:r>
              <a:rPr lang="en-US" sz="2400" dirty="0"/>
              <a:t>Changing the year of birth by more than 1 year or past the file date </a:t>
            </a:r>
          </a:p>
          <a:p>
            <a:r>
              <a:rPr lang="en-US" sz="2400" dirty="0"/>
              <a:t>Changes after paternity acknowledgment has been filed</a:t>
            </a:r>
          </a:p>
          <a:p>
            <a:r>
              <a:rPr lang="en-US" sz="2400" dirty="0"/>
              <a:t>Changing the last name</a:t>
            </a:r>
          </a:p>
          <a:p>
            <a:r>
              <a:rPr lang="en-US" sz="2400" dirty="0"/>
              <a:t>Changing the pronunciation of the first or middle name or removing suffix</a:t>
            </a:r>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79</a:t>
            </a:fld>
            <a:endParaRPr lang="en-US" dirty="0"/>
          </a:p>
        </p:txBody>
      </p:sp>
    </p:spTree>
    <p:extLst>
      <p:ext uri="{BB962C8B-B14F-4D97-AF65-F5344CB8AC3E}">
        <p14:creationId xmlns:p14="http://schemas.microsoft.com/office/powerpoint/2010/main" val="3496906440"/>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28600"/>
            <a:ext cx="8839200" cy="1181100"/>
          </a:xfrm>
        </p:spPr>
        <p:txBody>
          <a:bodyPr>
            <a:noAutofit/>
          </a:bodyPr>
          <a:lstStyle/>
          <a:p>
            <a:r>
              <a:rPr lang="en-US" sz="4000" b="1" dirty="0">
                <a:latin typeface="+mn-lt"/>
              </a:rPr>
              <a:t>Constituent Services Functional Responsibilities</a:t>
            </a:r>
          </a:p>
        </p:txBody>
      </p:sp>
      <p:sp>
        <p:nvSpPr>
          <p:cNvPr id="3" name="Content Placeholder 2"/>
          <p:cNvSpPr>
            <a:spLocks noGrp="1"/>
          </p:cNvSpPr>
          <p:nvPr>
            <p:ph idx="1"/>
          </p:nvPr>
        </p:nvSpPr>
        <p:spPr>
          <a:xfrm>
            <a:off x="659460" y="1295400"/>
            <a:ext cx="8317924" cy="4914900"/>
          </a:xfrm>
        </p:spPr>
        <p:txBody>
          <a:bodyPr>
            <a:normAutofit/>
          </a:bodyPr>
          <a:lstStyle/>
          <a:p>
            <a:pPr marL="0" indent="0" algn="ctr">
              <a:buNone/>
            </a:pPr>
            <a:endParaRPr lang="en-US" dirty="0"/>
          </a:p>
          <a:p>
            <a:pPr marL="0" indent="0" algn="ctr">
              <a:buNone/>
            </a:pPr>
            <a:endParaRPr lang="en-US" dirty="0"/>
          </a:p>
          <a:p>
            <a:pPr eaLnBrk="0" hangingPunct="0">
              <a:spcBef>
                <a:spcPct val="5000"/>
              </a:spcBef>
            </a:pPr>
            <a:r>
              <a:rPr lang="en-US" dirty="0">
                <a:solidFill>
                  <a:prstClr val="black"/>
                </a:solidFill>
              </a:rPr>
              <a:t>Walk-in Lobby</a:t>
            </a:r>
          </a:p>
          <a:p>
            <a:pPr eaLnBrk="0" hangingPunct="0">
              <a:spcBef>
                <a:spcPct val="5000"/>
              </a:spcBef>
            </a:pPr>
            <a:r>
              <a:rPr lang="en-US" dirty="0">
                <a:solidFill>
                  <a:prstClr val="black"/>
                </a:solidFill>
              </a:rPr>
              <a:t>Low THC Oil Registry</a:t>
            </a:r>
          </a:p>
          <a:p>
            <a:pPr eaLnBrk="0" hangingPunct="0">
              <a:spcBef>
                <a:spcPct val="5000"/>
              </a:spcBef>
            </a:pPr>
            <a:r>
              <a:rPr lang="en-US" dirty="0">
                <a:solidFill>
                  <a:prstClr val="black"/>
                </a:solidFill>
              </a:rPr>
              <a:t>Customer Satisfaction</a:t>
            </a:r>
          </a:p>
          <a:p>
            <a:pPr eaLnBrk="0" hangingPunct="0">
              <a:spcBef>
                <a:spcPct val="5000"/>
              </a:spcBef>
            </a:pPr>
            <a:r>
              <a:rPr lang="en-US" dirty="0">
                <a:solidFill>
                  <a:prstClr val="black"/>
                </a:solidFill>
              </a:rPr>
              <a:t>Communications Center</a:t>
            </a:r>
          </a:p>
          <a:p>
            <a:pPr marL="171450" lvl="0" indent="-171450" eaLnBrk="0" hangingPunct="0">
              <a:spcBef>
                <a:spcPct val="5000"/>
              </a:spcBef>
              <a:buFont typeface="Wingdings" pitchFamily="2" charset="2"/>
              <a:buChar char="Ø"/>
            </a:pPr>
            <a:endParaRPr lang="en-US" sz="2800" dirty="0">
              <a:solidFill>
                <a:prstClr val="black"/>
              </a:solidFill>
            </a:endParaRPr>
          </a:p>
          <a:p>
            <a:pPr marL="171450" lvl="0" indent="-171450" eaLnBrk="0" hangingPunct="0">
              <a:spcBef>
                <a:spcPct val="5000"/>
              </a:spcBef>
              <a:buFont typeface="Wingdings" pitchFamily="2" charset="2"/>
              <a:buChar char="Ø"/>
            </a:pPr>
            <a:endParaRPr lang="en-US" sz="2000" dirty="0">
              <a:solidFill>
                <a:prstClr val="black"/>
              </a:solidFill>
            </a:endParaRPr>
          </a:p>
          <a:p>
            <a:pPr marL="171450" lvl="0" indent="-171450" eaLnBrk="0" hangingPunct="0">
              <a:spcBef>
                <a:spcPct val="5000"/>
              </a:spcBef>
              <a:buFont typeface="Wingdings" pitchFamily="2" charset="2"/>
              <a:buChar char="Ø"/>
            </a:pPr>
            <a:endParaRPr lang="en-US" sz="3600" dirty="0"/>
          </a:p>
          <a:p>
            <a:pPr marL="0" indent="0" eaLnBrk="0" hangingPunct="0">
              <a:spcBef>
                <a:spcPct val="5000"/>
              </a:spcBef>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608541EE-DB3D-4F29-A339-24D3D0163825}" type="slidenum">
              <a:rPr lang="en-US" smtClean="0"/>
              <a:t>8</a:t>
            </a:fld>
            <a:endParaRPr lang="en-US" dirty="0"/>
          </a:p>
        </p:txBody>
      </p:sp>
    </p:spTree>
    <p:extLst>
      <p:ext uri="{BB962C8B-B14F-4D97-AF65-F5344CB8AC3E}">
        <p14:creationId xmlns:p14="http://schemas.microsoft.com/office/powerpoint/2010/main" val="10882277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398"/>
            <a:ext cx="8839200" cy="1219200"/>
          </a:xfrm>
        </p:spPr>
        <p:txBody>
          <a:bodyPr>
            <a:normAutofit fontScale="90000"/>
          </a:bodyPr>
          <a:lstStyle/>
          <a:p>
            <a:r>
              <a:rPr lang="en-US" sz="4000" b="1" dirty="0">
                <a:latin typeface="+mn-lt"/>
              </a:rPr>
              <a:t/>
            </a:r>
            <a:br>
              <a:rPr lang="en-US" sz="4000" b="1" dirty="0">
                <a:latin typeface="+mn-lt"/>
              </a:rPr>
            </a:br>
            <a:r>
              <a:rPr lang="en-US" sz="4000" b="1" dirty="0">
                <a:latin typeface="+mn-lt"/>
              </a:rPr>
              <a:t>Court Orders-Requirements	</a:t>
            </a:r>
          </a:p>
        </p:txBody>
      </p:sp>
      <p:sp>
        <p:nvSpPr>
          <p:cNvPr id="3" name="Content Placeholder 2"/>
          <p:cNvSpPr>
            <a:spLocks noGrp="1"/>
          </p:cNvSpPr>
          <p:nvPr>
            <p:ph sz="half" idx="1"/>
          </p:nvPr>
        </p:nvSpPr>
        <p:spPr>
          <a:xfrm>
            <a:off x="647700" y="1714500"/>
            <a:ext cx="8229600" cy="4525963"/>
          </a:xfrm>
        </p:spPr>
        <p:txBody>
          <a:bodyPr>
            <a:normAutofit/>
          </a:bodyPr>
          <a:lstStyle/>
          <a:p>
            <a:r>
              <a:rPr lang="en-US" sz="2400" dirty="0"/>
              <a:t>Any change after a delayed birth certificate has been filed</a:t>
            </a:r>
          </a:p>
          <a:p>
            <a:r>
              <a:rPr lang="en-US" sz="2400" dirty="0"/>
              <a:t>Sex change</a:t>
            </a:r>
          </a:p>
          <a:p>
            <a:r>
              <a:rPr lang="en-US" sz="2400" dirty="0"/>
              <a:t>Legitimation</a:t>
            </a:r>
          </a:p>
          <a:p>
            <a:r>
              <a:rPr lang="en-US" sz="2400" dirty="0"/>
              <a:t>Changing an item more than once (vital records rules and regulations 511-1-3.29)</a:t>
            </a:r>
          </a:p>
          <a:p>
            <a:r>
              <a:rPr lang="en-US" sz="2400" dirty="0"/>
              <a:t>Changing the mother’s legal name on the child’s birth certificate</a:t>
            </a:r>
          </a:p>
          <a:p>
            <a:endParaRPr lang="en-US" sz="2400" dirty="0"/>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80</a:t>
            </a:fld>
            <a:endParaRPr lang="en-US" dirty="0"/>
          </a:p>
        </p:txBody>
      </p:sp>
    </p:spTree>
    <p:extLst>
      <p:ext uri="{BB962C8B-B14F-4D97-AF65-F5344CB8AC3E}">
        <p14:creationId xmlns:p14="http://schemas.microsoft.com/office/powerpoint/2010/main" val="2507051369"/>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1219200"/>
          </a:xfrm>
        </p:spPr>
        <p:txBody>
          <a:bodyPr>
            <a:normAutofit fontScale="90000"/>
          </a:bodyPr>
          <a:lstStyle/>
          <a:p>
            <a:r>
              <a:rPr lang="en-US" sz="4000" b="1" dirty="0">
                <a:latin typeface="+mn-lt"/>
              </a:rPr>
              <a:t/>
            </a:r>
            <a:br>
              <a:rPr lang="en-US" sz="4000" b="1" dirty="0">
                <a:latin typeface="+mn-lt"/>
              </a:rPr>
            </a:br>
            <a:r>
              <a:rPr lang="en-US" sz="4000" b="1" dirty="0">
                <a:latin typeface="+mn-lt"/>
              </a:rPr>
              <a:t>Court Order Format	</a:t>
            </a:r>
          </a:p>
        </p:txBody>
      </p:sp>
      <p:sp>
        <p:nvSpPr>
          <p:cNvPr id="3" name="Content Placeholder 2"/>
          <p:cNvSpPr>
            <a:spLocks noGrp="1"/>
          </p:cNvSpPr>
          <p:nvPr>
            <p:ph sz="half" idx="1"/>
          </p:nvPr>
        </p:nvSpPr>
        <p:spPr/>
        <p:txBody>
          <a:bodyPr>
            <a:normAutofit/>
          </a:bodyPr>
          <a:lstStyle/>
          <a:p>
            <a:r>
              <a:rPr lang="en-US" dirty="0"/>
              <a:t>Registrant’s name and date of birth at the time of birth</a:t>
            </a:r>
          </a:p>
          <a:p>
            <a:r>
              <a:rPr lang="en-US" dirty="0"/>
              <a:t>We cannot locate the birth certificate without it.</a:t>
            </a:r>
          </a:p>
          <a:p>
            <a:r>
              <a:rPr lang="en-US" dirty="0"/>
              <a:t>Any and all changes requested	</a:t>
            </a:r>
          </a:p>
          <a:p>
            <a:r>
              <a:rPr lang="en-US" dirty="0"/>
              <a:t>We will only change the items listed in the court order.</a:t>
            </a:r>
          </a:p>
          <a:p>
            <a:r>
              <a:rPr lang="en-US" dirty="0"/>
              <a:t>Signature of the judge </a:t>
            </a:r>
          </a:p>
          <a:p>
            <a:r>
              <a:rPr lang="en-US" dirty="0"/>
              <a:t>Original court seal</a:t>
            </a:r>
          </a:p>
          <a:p>
            <a:endParaRPr lang="en-US" sz="2400" dirty="0"/>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81</a:t>
            </a:fld>
            <a:endParaRPr lang="en-US" dirty="0"/>
          </a:p>
        </p:txBody>
      </p:sp>
    </p:spTree>
    <p:extLst>
      <p:ext uri="{BB962C8B-B14F-4D97-AF65-F5344CB8AC3E}">
        <p14:creationId xmlns:p14="http://schemas.microsoft.com/office/powerpoint/2010/main" val="1281245729"/>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1600200"/>
            <a:ext cx="8229600" cy="4525963"/>
          </a:xfrm>
        </p:spPr>
        <p:txBody>
          <a:bodyPr/>
          <a:lstStyle/>
          <a:p>
            <a:pPr marL="0" indent="0">
              <a:buNone/>
            </a:pPr>
            <a:endParaRPr lang="en-US" dirty="0"/>
          </a:p>
          <a:p>
            <a:pPr marL="0" indent="0">
              <a:buNone/>
            </a:pPr>
            <a:endParaRPr lang="en-US" dirty="0">
              <a:latin typeface="Cambria" panose="02040503050406030204" pitchFamily="18" charset="0"/>
            </a:endParaRPr>
          </a:p>
        </p:txBody>
      </p:sp>
      <p:sp>
        <p:nvSpPr>
          <p:cNvPr id="4" name="Title 3"/>
          <p:cNvSpPr>
            <a:spLocks noGrp="1"/>
          </p:cNvSpPr>
          <p:nvPr>
            <p:ph type="title"/>
          </p:nvPr>
        </p:nvSpPr>
        <p:spPr>
          <a:xfrm>
            <a:off x="381000" y="457200"/>
            <a:ext cx="8839200" cy="4267200"/>
          </a:xfrm>
        </p:spPr>
        <p:txBody>
          <a:bodyPr>
            <a:normAutofit/>
          </a:bodyPr>
          <a:lstStyle/>
          <a:p>
            <a:r>
              <a:rPr lang="en-US" sz="4000" b="1" dirty="0"/>
              <a:t/>
            </a:r>
            <a:br>
              <a:rPr lang="en-US" sz="4000" b="1" dirty="0"/>
            </a:br>
            <a:r>
              <a:rPr lang="en-US" sz="4000" b="1" dirty="0"/>
              <a:t>AMENDMENT </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82</a:t>
            </a:fld>
            <a:endParaRPr lang="en-US" dirty="0"/>
          </a:p>
        </p:txBody>
      </p:sp>
    </p:spTree>
    <p:extLst>
      <p:ext uri="{BB962C8B-B14F-4D97-AF65-F5344CB8AC3E}">
        <p14:creationId xmlns:p14="http://schemas.microsoft.com/office/powerpoint/2010/main" val="227296870"/>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52400"/>
            <a:ext cx="8839200" cy="1219200"/>
          </a:xfrm>
        </p:spPr>
        <p:txBody>
          <a:bodyPr>
            <a:normAutofit fontScale="90000"/>
          </a:bodyPr>
          <a:lstStyle/>
          <a:p>
            <a:r>
              <a:rPr lang="en-US" sz="4000" b="1" dirty="0">
                <a:latin typeface="+mn-lt"/>
              </a:rPr>
              <a:t/>
            </a:r>
            <a:br>
              <a:rPr lang="en-US" sz="4000" b="1" dirty="0">
                <a:latin typeface="+mn-lt"/>
              </a:rPr>
            </a:br>
            <a:r>
              <a:rPr lang="en-US" sz="4000" b="1" dirty="0">
                <a:latin typeface="+mn-lt"/>
              </a:rPr>
              <a:t>Amendment	</a:t>
            </a:r>
          </a:p>
        </p:txBody>
      </p:sp>
      <p:sp>
        <p:nvSpPr>
          <p:cNvPr id="3" name="Content Placeholder 2"/>
          <p:cNvSpPr>
            <a:spLocks noGrp="1"/>
          </p:cNvSpPr>
          <p:nvPr>
            <p:ph sz="half" idx="1"/>
          </p:nvPr>
        </p:nvSpPr>
        <p:spPr>
          <a:xfrm>
            <a:off x="838200" y="1562100"/>
            <a:ext cx="8229600" cy="4525963"/>
          </a:xfrm>
        </p:spPr>
        <p:txBody>
          <a:bodyPr>
            <a:normAutofit/>
          </a:bodyPr>
          <a:lstStyle/>
          <a:p>
            <a:endParaRPr lang="en-US" dirty="0"/>
          </a:p>
          <a:p>
            <a:r>
              <a:rPr lang="en-US" dirty="0"/>
              <a:t>Any change made after the registrant’s 1st birthday</a:t>
            </a:r>
          </a:p>
          <a:p>
            <a:r>
              <a:rPr lang="en-US" dirty="0"/>
              <a:t>Transposition of letters in a name or changing the date of birth (Month, day or year)</a:t>
            </a:r>
          </a:p>
          <a:p>
            <a:r>
              <a:rPr lang="en-US" dirty="0"/>
              <a:t>Changing the date of birth prior to the filed date by no more than 1 year</a:t>
            </a:r>
          </a:p>
          <a:p>
            <a:endParaRPr lang="en-US" sz="2400" dirty="0"/>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83</a:t>
            </a:fld>
            <a:endParaRPr lang="en-US" dirty="0"/>
          </a:p>
        </p:txBody>
      </p:sp>
    </p:spTree>
    <p:extLst>
      <p:ext uri="{BB962C8B-B14F-4D97-AF65-F5344CB8AC3E}">
        <p14:creationId xmlns:p14="http://schemas.microsoft.com/office/powerpoint/2010/main" val="1960125361"/>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6700"/>
            <a:ext cx="8839200" cy="1219200"/>
          </a:xfrm>
        </p:spPr>
        <p:txBody>
          <a:bodyPr>
            <a:normAutofit fontScale="90000"/>
          </a:bodyPr>
          <a:lstStyle/>
          <a:p>
            <a:r>
              <a:rPr lang="en-US" sz="4000" b="1" dirty="0">
                <a:latin typeface="+mn-lt"/>
              </a:rPr>
              <a:t/>
            </a:r>
            <a:br>
              <a:rPr lang="en-US" sz="4000" b="1" dirty="0">
                <a:latin typeface="+mn-lt"/>
              </a:rPr>
            </a:br>
            <a:r>
              <a:rPr lang="en-US" sz="4000" b="1" dirty="0">
                <a:latin typeface="+mn-lt"/>
              </a:rPr>
              <a:t>Amendment	</a:t>
            </a:r>
          </a:p>
        </p:txBody>
      </p:sp>
      <p:sp>
        <p:nvSpPr>
          <p:cNvPr id="3" name="Content Placeholder 2"/>
          <p:cNvSpPr>
            <a:spLocks noGrp="1"/>
          </p:cNvSpPr>
          <p:nvPr>
            <p:ph sz="half" idx="1"/>
          </p:nvPr>
        </p:nvSpPr>
        <p:spPr/>
        <p:txBody>
          <a:bodyPr>
            <a:normAutofit/>
          </a:bodyPr>
          <a:lstStyle/>
          <a:p>
            <a:endParaRPr lang="en-US" dirty="0"/>
          </a:p>
          <a:p>
            <a:r>
              <a:rPr lang="en-US" dirty="0"/>
              <a:t>Correcting the parents name, date of birth, or place of birth (not to include certificates that were completed by Paternity Acknowledgments)</a:t>
            </a:r>
          </a:p>
          <a:p>
            <a:r>
              <a:rPr lang="en-US" dirty="0"/>
              <a:t>Error in gender mark</a:t>
            </a:r>
          </a:p>
          <a:p>
            <a:r>
              <a:rPr lang="en-US" dirty="0"/>
              <a:t>Time of birth, mother’s address, etc.</a:t>
            </a:r>
          </a:p>
          <a:p>
            <a:endParaRPr lang="en-US" sz="2400" dirty="0"/>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84</a:t>
            </a:fld>
            <a:endParaRPr lang="en-US" dirty="0"/>
          </a:p>
        </p:txBody>
      </p:sp>
    </p:spTree>
    <p:extLst>
      <p:ext uri="{BB962C8B-B14F-4D97-AF65-F5344CB8AC3E}">
        <p14:creationId xmlns:p14="http://schemas.microsoft.com/office/powerpoint/2010/main" val="1776554790"/>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1600200"/>
            <a:ext cx="8229600" cy="4525963"/>
          </a:xfrm>
        </p:spPr>
        <p:txBody>
          <a:bodyPr/>
          <a:lstStyle/>
          <a:p>
            <a:pPr marL="0" indent="0">
              <a:buNone/>
            </a:pPr>
            <a:endParaRPr lang="en-US" dirty="0"/>
          </a:p>
          <a:p>
            <a:pPr marL="0" indent="0">
              <a:buNone/>
            </a:pPr>
            <a:endParaRPr lang="en-US" dirty="0">
              <a:latin typeface="Cambria" panose="02040503050406030204" pitchFamily="18" charset="0"/>
            </a:endParaRPr>
          </a:p>
        </p:txBody>
      </p:sp>
      <p:sp>
        <p:nvSpPr>
          <p:cNvPr id="4" name="Title 3"/>
          <p:cNvSpPr>
            <a:spLocks noGrp="1"/>
          </p:cNvSpPr>
          <p:nvPr>
            <p:ph type="title"/>
          </p:nvPr>
        </p:nvSpPr>
        <p:spPr>
          <a:xfrm>
            <a:off x="114300" y="609600"/>
            <a:ext cx="8839200" cy="4267200"/>
          </a:xfrm>
        </p:spPr>
        <p:txBody>
          <a:bodyPr>
            <a:normAutofit/>
          </a:bodyPr>
          <a:lstStyle/>
          <a:p>
            <a:r>
              <a:rPr lang="en-US" sz="4000" b="1" dirty="0"/>
              <a:t/>
            </a:r>
            <a:br>
              <a:rPr lang="en-US" sz="4000" b="1" dirty="0"/>
            </a:br>
            <a:r>
              <a:rPr lang="en-US" sz="4000" b="1" dirty="0"/>
              <a:t>Out of Institution Birth</a:t>
            </a: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85</a:t>
            </a:fld>
            <a:endParaRPr lang="en-US" dirty="0"/>
          </a:p>
        </p:txBody>
      </p:sp>
    </p:spTree>
    <p:extLst>
      <p:ext uri="{BB962C8B-B14F-4D97-AF65-F5344CB8AC3E}">
        <p14:creationId xmlns:p14="http://schemas.microsoft.com/office/powerpoint/2010/main" val="2381275844"/>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1219200"/>
          </a:xfrm>
        </p:spPr>
        <p:txBody>
          <a:bodyPr>
            <a:normAutofit fontScale="90000"/>
          </a:bodyPr>
          <a:lstStyle/>
          <a:p>
            <a:r>
              <a:rPr lang="en-US" sz="4000" b="1" dirty="0">
                <a:latin typeface="+mn-lt"/>
              </a:rPr>
              <a:t/>
            </a:r>
            <a:br>
              <a:rPr lang="en-US" sz="4000" b="1" dirty="0">
                <a:latin typeface="+mn-lt"/>
              </a:rPr>
            </a:br>
            <a:r>
              <a:rPr lang="en-US" sz="4000" b="1" dirty="0">
                <a:latin typeface="+mn-lt"/>
              </a:rPr>
              <a:t>Out of Institution Birth</a:t>
            </a:r>
          </a:p>
        </p:txBody>
      </p:sp>
      <p:sp>
        <p:nvSpPr>
          <p:cNvPr id="3" name="Content Placeholder 2"/>
          <p:cNvSpPr>
            <a:spLocks noGrp="1"/>
          </p:cNvSpPr>
          <p:nvPr>
            <p:ph sz="half" idx="1"/>
          </p:nvPr>
        </p:nvSpPr>
        <p:spPr/>
        <p:txBody>
          <a:bodyPr>
            <a:normAutofit fontScale="85000" lnSpcReduction="10000"/>
          </a:bodyPr>
          <a:lstStyle/>
          <a:p>
            <a:r>
              <a:rPr lang="en-US" dirty="0"/>
              <a:t>GA Law requires that you registrar your baby’s birth. A legal birth can only be created if the birth is registered.</a:t>
            </a:r>
          </a:p>
          <a:p>
            <a:endParaRPr lang="en-US" dirty="0"/>
          </a:p>
          <a:p>
            <a:r>
              <a:rPr lang="en-US" dirty="0"/>
              <a:t>Births occurring outside a hospital, or other recognized medical facility without medical attendance</a:t>
            </a:r>
          </a:p>
          <a:p>
            <a:endParaRPr lang="en-US" dirty="0"/>
          </a:p>
          <a:p>
            <a:r>
              <a:rPr lang="en-US" dirty="0"/>
              <a:t>The birth certificate is filed by someone other than a health care provider </a:t>
            </a:r>
          </a:p>
          <a:p>
            <a:endParaRPr lang="en-US" dirty="0"/>
          </a:p>
          <a:p>
            <a:r>
              <a:rPr lang="en-US" dirty="0"/>
              <a:t>Additional evidence in support of the facts of birth shall be completed and filed in the presence of the local Vital Records Registrar in the county where the birth occurred</a:t>
            </a:r>
          </a:p>
          <a:p>
            <a:endParaRPr lang="en-US" sz="2400" dirty="0"/>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86</a:t>
            </a:fld>
            <a:endParaRPr lang="en-US" dirty="0"/>
          </a:p>
        </p:txBody>
      </p:sp>
    </p:spTree>
    <p:extLst>
      <p:ext uri="{BB962C8B-B14F-4D97-AF65-F5344CB8AC3E}">
        <p14:creationId xmlns:p14="http://schemas.microsoft.com/office/powerpoint/2010/main" val="1740895262"/>
      </p:ext>
    </p:extLst>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80" y="152401"/>
            <a:ext cx="7886700" cy="1181099"/>
          </a:xfrm>
        </p:spPr>
        <p:txBody>
          <a:bodyPr>
            <a:normAutofit/>
          </a:bodyPr>
          <a:lstStyle/>
          <a:p>
            <a:r>
              <a:rPr lang="en-US" sz="3200" b="1" dirty="0">
                <a:latin typeface="+mn-lt"/>
              </a:rPr>
              <a:t>Contacting the State Office</a:t>
            </a:r>
          </a:p>
        </p:txBody>
      </p:sp>
      <p:sp>
        <p:nvSpPr>
          <p:cNvPr id="3" name="Content Placeholder 2"/>
          <p:cNvSpPr>
            <a:spLocks noGrp="1"/>
          </p:cNvSpPr>
          <p:nvPr>
            <p:ph idx="1"/>
          </p:nvPr>
        </p:nvSpPr>
        <p:spPr>
          <a:xfrm>
            <a:off x="457200" y="1333500"/>
            <a:ext cx="8229600" cy="5029200"/>
          </a:xfrm>
        </p:spPr>
        <p:txBody>
          <a:bodyPr>
            <a:noAutofit/>
          </a:bodyPr>
          <a:lstStyle/>
          <a:p>
            <a:r>
              <a:rPr lang="en-US" sz="2800" dirty="0"/>
              <a:t>For help with an </a:t>
            </a:r>
            <a:r>
              <a:rPr lang="en-US" sz="2800" b="1" dirty="0"/>
              <a:t>urgent customer matter</a:t>
            </a:r>
            <a:r>
              <a:rPr lang="en-US" sz="2800" dirty="0"/>
              <a:t>: </a:t>
            </a:r>
          </a:p>
          <a:p>
            <a:pPr marL="342900" lvl="1" indent="0">
              <a:buNone/>
            </a:pPr>
            <a:r>
              <a:rPr lang="en-US" dirty="0"/>
              <a:t>Contact </a:t>
            </a:r>
            <a:r>
              <a:rPr lang="en-US" b="1" dirty="0"/>
              <a:t>Margaret Sparks at (770) 909-2945</a:t>
            </a:r>
            <a:endParaRPr lang="en-US" b="1" dirty="0">
              <a:solidFill>
                <a:srgbClr val="FF0000"/>
              </a:solidFill>
            </a:endParaRPr>
          </a:p>
          <a:p>
            <a:r>
              <a:rPr lang="en-US" sz="2800" dirty="0"/>
              <a:t>For Other County Registrar needs: </a:t>
            </a:r>
          </a:p>
          <a:p>
            <a:pPr marL="0" indent="0">
              <a:buNone/>
            </a:pPr>
            <a:r>
              <a:rPr lang="en-US" sz="2800" dirty="0"/>
              <a:t>     State Office Communications Center </a:t>
            </a:r>
          </a:p>
          <a:p>
            <a:pPr marL="0" indent="0">
              <a:buNone/>
            </a:pPr>
            <a:r>
              <a:rPr lang="en-US" sz="2800" dirty="0"/>
              <a:t>     (</a:t>
            </a:r>
            <a:r>
              <a:rPr lang="en-US" sz="2800" b="1" dirty="0"/>
              <a:t>404) 679-4702 </a:t>
            </a:r>
          </a:p>
          <a:p>
            <a:pPr lvl="1"/>
            <a:r>
              <a:rPr lang="en-US" sz="2400" b="1" dirty="0"/>
              <a:t>Select Option: 6 Local County Registrar </a:t>
            </a:r>
          </a:p>
          <a:p>
            <a:r>
              <a:rPr lang="en-US" sz="2800" dirty="0"/>
              <a:t>Gavers Help Desk – Operations Support</a:t>
            </a:r>
          </a:p>
          <a:p>
            <a:r>
              <a:rPr lang="en-US" sz="2800" b="1" dirty="0"/>
              <a:t>Regional Training Coordinator</a:t>
            </a:r>
            <a:r>
              <a:rPr lang="en-US" sz="2800" dirty="0"/>
              <a:t>:  Crystal Myers at </a:t>
            </a:r>
            <a:r>
              <a:rPr lang="en-US" sz="2800" dirty="0">
                <a:hlinkClick r:id="rId2"/>
              </a:rPr>
              <a:t>crystal.myers@dph.ga.gov</a:t>
            </a:r>
            <a:endParaRPr lang="en-US" sz="2800" dirty="0"/>
          </a:p>
          <a:p>
            <a:endParaRPr lang="en-US" sz="2800" dirty="0"/>
          </a:p>
        </p:txBody>
      </p:sp>
      <p:sp>
        <p:nvSpPr>
          <p:cNvPr id="4" name="Slide Number Placeholder 3"/>
          <p:cNvSpPr>
            <a:spLocks noGrp="1"/>
          </p:cNvSpPr>
          <p:nvPr>
            <p:ph type="sldNum" sz="quarter" idx="12"/>
          </p:nvPr>
        </p:nvSpPr>
        <p:spPr/>
        <p:txBody>
          <a:bodyPr/>
          <a:lstStyle/>
          <a:p>
            <a:fld id="{608541EE-DB3D-4F29-A339-24D3D0163825}" type="slidenum">
              <a:rPr lang="en-US" smtClean="0"/>
              <a:t>87</a:t>
            </a:fld>
            <a:endParaRPr lang="en-US" dirty="0"/>
          </a:p>
        </p:txBody>
      </p:sp>
    </p:spTree>
    <p:extLst>
      <p:ext uri="{BB962C8B-B14F-4D97-AF65-F5344CB8AC3E}">
        <p14:creationId xmlns:p14="http://schemas.microsoft.com/office/powerpoint/2010/main" val="139539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Autofit/>
          </a:bodyPr>
          <a:lstStyle/>
          <a:p>
            <a:r>
              <a:rPr lang="en-US" sz="3600" b="1" dirty="0"/>
              <a:t>CONSTITUENT SERVICES</a:t>
            </a:r>
            <a:br>
              <a:rPr lang="en-US" sz="3600" b="1" dirty="0"/>
            </a:br>
            <a:r>
              <a:rPr lang="en-US" sz="1800" b="1" dirty="0"/>
              <a:t>(Walk-in Lobby)</a:t>
            </a:r>
            <a:endParaRPr lang="en-US" sz="1800" b="1" i="1" dirty="0">
              <a:latin typeface="+mn-lt"/>
            </a:endParaRPr>
          </a:p>
        </p:txBody>
      </p:sp>
      <p:sp>
        <p:nvSpPr>
          <p:cNvPr id="3" name="Content Placeholder 2"/>
          <p:cNvSpPr>
            <a:spLocks noGrp="1"/>
          </p:cNvSpPr>
          <p:nvPr>
            <p:ph idx="1"/>
          </p:nvPr>
        </p:nvSpPr>
        <p:spPr>
          <a:xfrm>
            <a:off x="457200" y="1219200"/>
            <a:ext cx="8229600" cy="5219700"/>
          </a:xfrm>
        </p:spPr>
        <p:txBody>
          <a:bodyPr>
            <a:normAutofit/>
          </a:bodyPr>
          <a:lstStyle/>
          <a:p>
            <a:pPr marL="0" lvl="0" indent="0" algn="ctr">
              <a:buNone/>
            </a:pPr>
            <a:r>
              <a:rPr lang="en-US" sz="2000" b="1" dirty="0">
                <a:solidFill>
                  <a:prstClr val="black"/>
                </a:solidFill>
              </a:rPr>
              <a:t>Respond to various VR customer requests such as:</a:t>
            </a:r>
          </a:p>
          <a:p>
            <a:pPr lvl="1">
              <a:buFont typeface="Arial" panose="020B0604020202020204" pitchFamily="34" charset="0"/>
              <a:buChar char="•"/>
            </a:pPr>
            <a:endParaRPr lang="en-US" sz="2000" dirty="0"/>
          </a:p>
          <a:p>
            <a:pPr lvl="1">
              <a:buFont typeface="Arial" panose="020B0604020202020204" pitchFamily="34" charset="0"/>
              <a:buChar char="•"/>
            </a:pPr>
            <a:r>
              <a:rPr lang="en-US" sz="2000" dirty="0"/>
              <a:t>Copies of Birth Certificates			</a:t>
            </a:r>
          </a:p>
          <a:p>
            <a:pPr lvl="1">
              <a:buFont typeface="Arial" panose="020B0604020202020204" pitchFamily="34" charset="0"/>
              <a:buChar char="•"/>
            </a:pPr>
            <a:r>
              <a:rPr lang="en-US" sz="2000" dirty="0"/>
              <a:t>Copies of Death Certificates</a:t>
            </a:r>
          </a:p>
          <a:p>
            <a:pPr lvl="1">
              <a:buFont typeface="Arial" panose="020B0604020202020204" pitchFamily="34" charset="0"/>
              <a:buChar char="•"/>
            </a:pPr>
            <a:r>
              <a:rPr lang="en-US" sz="2000" dirty="0"/>
              <a:t>Copies of Marriage Certificates</a:t>
            </a:r>
          </a:p>
          <a:p>
            <a:pPr lvl="1">
              <a:buFont typeface="Arial" panose="020B0604020202020204" pitchFamily="34" charset="0"/>
              <a:buChar char="•"/>
            </a:pPr>
            <a:r>
              <a:rPr lang="en-US" sz="2000" dirty="0"/>
              <a:t>Divorce Verifications</a:t>
            </a:r>
          </a:p>
          <a:p>
            <a:pPr lvl="1">
              <a:buFont typeface="Arial" panose="020B0604020202020204" pitchFamily="34" charset="0"/>
              <a:buChar char="•"/>
            </a:pPr>
            <a:r>
              <a:rPr lang="en-US" sz="2000" dirty="0"/>
              <a:t>Process Paternity Acknowledgements</a:t>
            </a:r>
          </a:p>
          <a:p>
            <a:pPr lvl="1">
              <a:buFont typeface="Arial" panose="020B0604020202020204" pitchFamily="34" charset="0"/>
              <a:buChar char="•"/>
            </a:pPr>
            <a:r>
              <a:rPr lang="en-US" sz="2000" dirty="0"/>
              <a:t>Name corrections/changes to Birth Certificates</a:t>
            </a:r>
          </a:p>
          <a:p>
            <a:pPr lvl="1">
              <a:buFont typeface="Arial" panose="020B0604020202020204" pitchFamily="34" charset="0"/>
              <a:buChar char="•"/>
            </a:pPr>
            <a:r>
              <a:rPr lang="en-US" sz="2000" dirty="0"/>
              <a:t>Court Orders</a:t>
            </a:r>
          </a:p>
          <a:p>
            <a:pPr lvl="1">
              <a:buFont typeface="Arial" panose="020B0604020202020204" pitchFamily="34" charset="0"/>
              <a:buChar char="•"/>
            </a:pPr>
            <a:r>
              <a:rPr lang="en-US" sz="2000" dirty="0"/>
              <a:t>Pen-in-Hand</a:t>
            </a:r>
          </a:p>
          <a:p>
            <a:pPr lvl="1">
              <a:buFont typeface="Arial" panose="020B0604020202020204" pitchFamily="34" charset="0"/>
              <a:buChar char="•"/>
            </a:pPr>
            <a:r>
              <a:rPr lang="en-US" sz="2000" dirty="0"/>
              <a:t>Other changes to vital records</a:t>
            </a:r>
          </a:p>
          <a:p>
            <a:pPr marL="0" lvl="0" indent="0" algn="ctr">
              <a:buNone/>
            </a:pPr>
            <a:endParaRPr lang="en-US" sz="2000" b="1" dirty="0">
              <a:solidFill>
                <a:prstClr val="black"/>
              </a:solidFill>
            </a:endParaRPr>
          </a:p>
          <a:p>
            <a:pPr marL="0" lvl="0" indent="0" algn="ctr">
              <a:buNone/>
            </a:pPr>
            <a:endParaRPr lang="en-US" sz="2000" b="1" dirty="0">
              <a:solidFill>
                <a:prstClr val="black"/>
              </a:solidFill>
            </a:endParaRPr>
          </a:p>
          <a:p>
            <a:pPr marL="0" lvl="0" indent="0" algn="ctr">
              <a:buNone/>
            </a:pPr>
            <a:endParaRPr lang="en-US" sz="2000" b="1" dirty="0">
              <a:solidFill>
                <a:prstClr val="black"/>
              </a:solidFill>
            </a:endParaRPr>
          </a:p>
          <a:p>
            <a:pPr marL="457200" lvl="1" indent="0">
              <a:buNone/>
            </a:pPr>
            <a:endParaRPr lang="en-US" dirty="0"/>
          </a:p>
        </p:txBody>
      </p:sp>
      <p:pic>
        <p:nvPicPr>
          <p:cNvPr id="4" name="Picture 3"/>
          <p:cNvPicPr>
            <a:picLocks noChangeAspect="1"/>
          </p:cNvPicPr>
          <p:nvPr/>
        </p:nvPicPr>
        <p:blipFill>
          <a:blip r:embed="rId2"/>
          <a:stretch>
            <a:fillRect/>
          </a:stretch>
        </p:blipFill>
        <p:spPr>
          <a:xfrm>
            <a:off x="6096000" y="1954473"/>
            <a:ext cx="2280102" cy="1621677"/>
          </a:xfrm>
          <a:prstGeom prst="rect">
            <a:avLst/>
          </a:prstGeom>
        </p:spPr>
      </p:pic>
      <p:pic>
        <p:nvPicPr>
          <p:cNvPr id="5" name="Picture 4"/>
          <p:cNvPicPr>
            <a:picLocks noChangeAspect="1"/>
          </p:cNvPicPr>
          <p:nvPr/>
        </p:nvPicPr>
        <p:blipFill>
          <a:blip r:embed="rId3"/>
          <a:stretch>
            <a:fillRect/>
          </a:stretch>
        </p:blipFill>
        <p:spPr>
          <a:xfrm>
            <a:off x="6796850" y="3662445"/>
            <a:ext cx="2194750" cy="1621677"/>
          </a:xfrm>
          <a:prstGeom prst="rect">
            <a:avLst/>
          </a:prstGeom>
        </p:spPr>
      </p:pic>
      <p:sp>
        <p:nvSpPr>
          <p:cNvPr id="6" name="Slide Number Placeholder 5"/>
          <p:cNvSpPr>
            <a:spLocks noGrp="1"/>
          </p:cNvSpPr>
          <p:nvPr>
            <p:ph type="sldNum" sz="quarter" idx="12"/>
          </p:nvPr>
        </p:nvSpPr>
        <p:spPr/>
        <p:txBody>
          <a:bodyPr/>
          <a:lstStyle/>
          <a:p>
            <a:fld id="{608541EE-DB3D-4F29-A339-24D3D0163825}" type="slidenum">
              <a:rPr lang="en-US" smtClean="0"/>
              <a:t>9</a:t>
            </a:fld>
            <a:endParaRPr lang="en-US" dirty="0"/>
          </a:p>
        </p:txBody>
      </p:sp>
    </p:spTree>
    <p:extLst>
      <p:ext uri="{BB962C8B-B14F-4D97-AF65-F5344CB8AC3E}">
        <p14:creationId xmlns:p14="http://schemas.microsoft.com/office/powerpoint/2010/main" val="7030020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DPH_PPT_TEMPLATE-1</Template>
  <TotalTime>20554</TotalTime>
  <Words>2684</Words>
  <Application>Microsoft Office PowerPoint</Application>
  <PresentationFormat>On-screen Show (4:3)</PresentationFormat>
  <Paragraphs>716</Paragraphs>
  <Slides>87</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87</vt:i4>
      </vt:variant>
    </vt:vector>
  </HeadingPairs>
  <TitlesOfParts>
    <vt:vector size="100" baseType="lpstr">
      <vt:lpstr>Arial</vt:lpstr>
      <vt:lpstr>Arial Black</vt:lpstr>
      <vt:lpstr>Arial Narrow</vt:lpstr>
      <vt:lpstr>Bookman Old Style</vt:lpstr>
      <vt:lpstr>Calibri</vt:lpstr>
      <vt:lpstr>Calibri Light</vt:lpstr>
      <vt:lpstr>Cambria</vt:lpstr>
      <vt:lpstr>Courier New</vt:lpstr>
      <vt:lpstr>Segoe UI</vt:lpstr>
      <vt:lpstr>Times New Roman</vt:lpstr>
      <vt:lpstr>Verdana</vt:lpstr>
      <vt:lpstr>Wingdings</vt:lpstr>
      <vt:lpstr>DPH_PPT_TEMPLATE-1</vt:lpstr>
      <vt:lpstr>PowerPoint Presentation</vt:lpstr>
      <vt:lpstr>PowerPoint Presentation</vt:lpstr>
      <vt:lpstr>Vital Records</vt:lpstr>
      <vt:lpstr>Vital Records</vt:lpstr>
      <vt:lpstr>STATE OFFICE OF VITAL RECORDS  NEW REGISTRAR ORIENTATION</vt:lpstr>
      <vt:lpstr>PowerPoint Presentation</vt:lpstr>
      <vt:lpstr> Constituent Services Overview </vt:lpstr>
      <vt:lpstr>Constituent Services Functional Responsibilities</vt:lpstr>
      <vt:lpstr>CONSTITUENT SERVICES (Walk-in Lobby)</vt:lpstr>
      <vt:lpstr>Who can obtain a GA Birth Certificate?</vt:lpstr>
      <vt:lpstr>Birth/Death Certificate Issuance</vt:lpstr>
      <vt:lpstr>Georgia Death Certificate Issuance</vt:lpstr>
      <vt:lpstr> Acceptable Photo Identification </vt:lpstr>
      <vt:lpstr>PowerPoint Presentation</vt:lpstr>
      <vt:lpstr> Program Administration Overview </vt:lpstr>
      <vt:lpstr>Program Administration Functional Responsibilities</vt:lpstr>
      <vt:lpstr>Program Administration Functional Responsibilities</vt:lpstr>
      <vt:lpstr>Program Administration Functional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WEBSITE       </vt:lpstr>
      <vt:lpstr>PowerPoint Presentation</vt:lpstr>
      <vt:lpstr>PowerPoint Presentation</vt:lpstr>
      <vt:lpstr>PowerPoint Presentation</vt:lpstr>
      <vt:lpstr>PowerPoint Presentation</vt:lpstr>
      <vt:lpstr> Data Integrity &amp; Analytics Overview </vt:lpstr>
      <vt:lpstr>Data Integrity &amp; Analytics Functional Responsibilities</vt:lpstr>
      <vt:lpstr>Data Integrity &amp; Analytics Functional Responsibilities</vt:lpstr>
      <vt:lpstr>Data Integrity &amp; Analytics Functional Responsibilities</vt:lpstr>
      <vt:lpstr>PowerPoint Presentation</vt:lpstr>
      <vt:lpstr>GAVERS</vt:lpstr>
      <vt:lpstr>GAVERS (OPERATIONS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RECORDS MANAGEMENT  &amp;  RETENTION</vt:lpstr>
      <vt:lpstr>Records Management &amp; Retention Functional Responsibilities</vt:lpstr>
      <vt:lpstr>Records Management &amp; Retention Functional Responsibilities</vt:lpstr>
      <vt:lpstr>Records Management &amp; Retention Functional Responsibilities</vt:lpstr>
      <vt:lpstr>Records Management &amp; Retention Functional Responsibilities</vt:lpstr>
      <vt:lpstr>REGIONAL TRAINING &amp; SUPPORT</vt:lpstr>
      <vt:lpstr>Regional Consultants   North :  Justin.Davis@dph.ga.gov  404.414.9216          East: Cheryl.desbordes@dph.ga.gov404-956-0124       West :  Mannett.Foster@dph.ga.gov 404.901.1634          South:  Kamilah.Traylor@dph.ga.gov 404.901.1615           </vt:lpstr>
      <vt:lpstr>Death Worksheet</vt:lpstr>
      <vt:lpstr>Entering a Death Record</vt:lpstr>
      <vt:lpstr>PowerPoint Presentation</vt:lpstr>
      <vt:lpstr>PowerPoint Presentation</vt:lpstr>
      <vt:lpstr>PowerPoint Presentation</vt:lpstr>
      <vt:lpstr>PowerPoint Presentation</vt:lpstr>
      <vt:lpstr>PowerPoint Presentation</vt:lpstr>
      <vt:lpstr>GAVERS MODULES PROJECT TIMELINE</vt:lpstr>
      <vt:lpstr>PowerPoint Presentation</vt:lpstr>
      <vt:lpstr>Current Year Correction</vt:lpstr>
      <vt:lpstr>Current Year Correction </vt:lpstr>
      <vt:lpstr>Paternity Acknowledgement/Legitimation</vt:lpstr>
      <vt:lpstr>Paternity Acknowledgement Definition: </vt:lpstr>
      <vt:lpstr>Paternity Acknowledgement </vt:lpstr>
      <vt:lpstr>Paternity Acknowledgement </vt:lpstr>
      <vt:lpstr>Legitimation</vt:lpstr>
      <vt:lpstr>3 Type of Legitimations </vt:lpstr>
      <vt:lpstr>Delayed Birth</vt:lpstr>
      <vt:lpstr>What is a delayed birth?</vt:lpstr>
      <vt:lpstr>Delayed Birth </vt:lpstr>
      <vt:lpstr>COURT ORDERED  DELAYED BIRTH CERTIFICATE</vt:lpstr>
      <vt:lpstr>Court Ordered Delayed  Birth Certificate</vt:lpstr>
      <vt:lpstr> Steps for filing the Court  Order Delay </vt:lpstr>
      <vt:lpstr> COURT ORDERS  </vt:lpstr>
      <vt:lpstr> Court Orders-Requirements </vt:lpstr>
      <vt:lpstr> Court Orders-Requirements </vt:lpstr>
      <vt:lpstr> Court Order Format </vt:lpstr>
      <vt:lpstr> AMENDMENT </vt:lpstr>
      <vt:lpstr> Amendment </vt:lpstr>
      <vt:lpstr> Amendment </vt:lpstr>
      <vt:lpstr> Out of Institution Birth</vt:lpstr>
      <vt:lpstr> Out of Institution Birth</vt:lpstr>
      <vt:lpstr>Contacting the State Office</vt:lpstr>
    </vt:vector>
  </TitlesOfParts>
  <Company>Georgia Department of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 Miller</dc:creator>
  <cp:lastModifiedBy>Mayberry, D'Andre</cp:lastModifiedBy>
  <cp:revision>675</cp:revision>
  <cp:lastPrinted>2018-02-22T14:42:46Z</cp:lastPrinted>
  <dcterms:created xsi:type="dcterms:W3CDTF">2014-03-11T14:24:55Z</dcterms:created>
  <dcterms:modified xsi:type="dcterms:W3CDTF">2018-04-04T14:49:54Z</dcterms:modified>
</cp:coreProperties>
</file>