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19"/>
  </p:notesMasterIdLst>
  <p:handoutMasterIdLst>
    <p:handoutMasterId r:id="rId20"/>
  </p:handoutMasterIdLst>
  <p:sldIdLst>
    <p:sldId id="256" r:id="rId2"/>
    <p:sldId id="259" r:id="rId3"/>
    <p:sldId id="273" r:id="rId4"/>
    <p:sldId id="258" r:id="rId5"/>
    <p:sldId id="275" r:id="rId6"/>
    <p:sldId id="277" r:id="rId7"/>
    <p:sldId id="278" r:id="rId8"/>
    <p:sldId id="279" r:id="rId9"/>
    <p:sldId id="261" r:id="rId10"/>
    <p:sldId id="276" r:id="rId11"/>
    <p:sldId id="264" r:id="rId12"/>
    <p:sldId id="263" r:id="rId13"/>
    <p:sldId id="265" r:id="rId14"/>
    <p:sldId id="266" r:id="rId15"/>
    <p:sldId id="267" r:id="rId16"/>
    <p:sldId id="269" r:id="rId17"/>
    <p:sldId id="280"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head, Robin" initials="W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608" autoAdjust="0"/>
  </p:normalViewPr>
  <p:slideViewPr>
    <p:cSldViewPr>
      <p:cViewPr varScale="1">
        <p:scale>
          <a:sx n="65" d="100"/>
          <a:sy n="65" d="100"/>
        </p:scale>
        <p:origin x="-152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90"/>
    </p:cViewPr>
  </p:sorterViewPr>
  <p:notesViewPr>
    <p:cSldViewPr>
      <p:cViewPr>
        <p:scale>
          <a:sx n="100" d="100"/>
          <a:sy n="100" d="100"/>
        </p:scale>
        <p:origin x="-864"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52" cy="465621"/>
          </a:xfrm>
          <a:prstGeom prst="rect">
            <a:avLst/>
          </a:prstGeom>
        </p:spPr>
        <p:txBody>
          <a:bodyPr vert="horz" lIns="91870" tIns="45934" rIns="91870" bIns="45934" rtlCol="0"/>
          <a:lstStyle>
            <a:lvl1pPr algn="l">
              <a:defRPr sz="1200"/>
            </a:lvl1pPr>
          </a:lstStyle>
          <a:p>
            <a:endParaRPr lang="en-US" dirty="0"/>
          </a:p>
        </p:txBody>
      </p:sp>
      <p:sp>
        <p:nvSpPr>
          <p:cNvPr id="3" name="Date Placeholder 2"/>
          <p:cNvSpPr>
            <a:spLocks noGrp="1"/>
          </p:cNvSpPr>
          <p:nvPr>
            <p:ph type="dt" sz="quarter" idx="1"/>
          </p:nvPr>
        </p:nvSpPr>
        <p:spPr>
          <a:xfrm>
            <a:off x="3970760" y="1"/>
            <a:ext cx="3038052" cy="465621"/>
          </a:xfrm>
          <a:prstGeom prst="rect">
            <a:avLst/>
          </a:prstGeom>
        </p:spPr>
        <p:txBody>
          <a:bodyPr vert="horz" lIns="91870" tIns="45934" rIns="91870" bIns="45934" rtlCol="0"/>
          <a:lstStyle>
            <a:lvl1pPr algn="r">
              <a:defRPr sz="1200"/>
            </a:lvl1pPr>
          </a:lstStyle>
          <a:p>
            <a:fld id="{19319E5C-5C4C-45CC-A095-C7497050E1A9}" type="datetimeFigureOut">
              <a:rPr lang="en-US" smtClean="0"/>
              <a:t>12/14/2016</a:t>
            </a:fld>
            <a:endParaRPr lang="en-US" dirty="0"/>
          </a:p>
        </p:txBody>
      </p:sp>
      <p:sp>
        <p:nvSpPr>
          <p:cNvPr id="4" name="Footer Placeholder 3"/>
          <p:cNvSpPr>
            <a:spLocks noGrp="1"/>
          </p:cNvSpPr>
          <p:nvPr>
            <p:ph type="ftr" sz="quarter" idx="2"/>
          </p:nvPr>
        </p:nvSpPr>
        <p:spPr>
          <a:xfrm>
            <a:off x="0" y="8829181"/>
            <a:ext cx="3038052" cy="465621"/>
          </a:xfrm>
          <a:prstGeom prst="rect">
            <a:avLst/>
          </a:prstGeom>
        </p:spPr>
        <p:txBody>
          <a:bodyPr vert="horz" lIns="91870" tIns="45934" rIns="91870" bIns="459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60" y="8829181"/>
            <a:ext cx="3038052" cy="465621"/>
          </a:xfrm>
          <a:prstGeom prst="rect">
            <a:avLst/>
          </a:prstGeom>
        </p:spPr>
        <p:txBody>
          <a:bodyPr vert="horz" lIns="91870" tIns="45934" rIns="91870" bIns="45934" rtlCol="0" anchor="b"/>
          <a:lstStyle>
            <a:lvl1pPr algn="r">
              <a:defRPr sz="1200"/>
            </a:lvl1pPr>
          </a:lstStyle>
          <a:p>
            <a:fld id="{965DF35F-203E-4539-B279-1A46C09F5C72}" type="slidenum">
              <a:rPr lang="en-US" smtClean="0"/>
              <a:t>‹#›</a:t>
            </a:fld>
            <a:endParaRPr lang="en-US" dirty="0"/>
          </a:p>
        </p:txBody>
      </p:sp>
    </p:spTree>
    <p:extLst>
      <p:ext uri="{BB962C8B-B14F-4D97-AF65-F5344CB8AC3E}">
        <p14:creationId xmlns:p14="http://schemas.microsoft.com/office/powerpoint/2010/main" val="2946209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6218" cy="465138"/>
          </a:xfrm>
          <a:prstGeom prst="rect">
            <a:avLst/>
          </a:prstGeom>
        </p:spPr>
        <p:txBody>
          <a:bodyPr vert="horz" lIns="91370" tIns="45686" rIns="91370" bIns="45686"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972562" y="0"/>
            <a:ext cx="3036218" cy="465138"/>
          </a:xfrm>
          <a:prstGeom prst="rect">
            <a:avLst/>
          </a:prstGeom>
        </p:spPr>
        <p:txBody>
          <a:bodyPr vert="horz" lIns="91370" tIns="45686" rIns="91370" bIns="45686" rtlCol="0"/>
          <a:lstStyle>
            <a:lvl1pPr algn="r" eaLnBrk="1" hangingPunct="1">
              <a:defRPr sz="1200">
                <a:latin typeface="Arial" panose="020B0604020202020204" pitchFamily="34" charset="0"/>
                <a:cs typeface="Arial" panose="020B0604020202020204" pitchFamily="34" charset="0"/>
              </a:defRPr>
            </a:lvl1pPr>
          </a:lstStyle>
          <a:p>
            <a:pPr>
              <a:defRPr/>
            </a:pPr>
            <a:fld id="{91BC07FE-4E1D-445E-BD03-A7683EDBD9D2}" type="datetimeFigureOut">
              <a:rPr lang="en-US"/>
              <a:pPr>
                <a:defRPr/>
              </a:pPr>
              <a:t>12/14/2016</a:t>
            </a:fld>
            <a:endParaRPr lang="en-US" dirty="0"/>
          </a:p>
        </p:txBody>
      </p:sp>
      <p:sp>
        <p:nvSpPr>
          <p:cNvPr id="4" name="Slide Image Placeholder 3"/>
          <p:cNvSpPr>
            <a:spLocks noGrp="1" noRot="1" noChangeAspect="1"/>
          </p:cNvSpPr>
          <p:nvPr>
            <p:ph type="sldImg" idx="2"/>
          </p:nvPr>
        </p:nvSpPr>
        <p:spPr>
          <a:xfrm>
            <a:off x="1412875" y="1162050"/>
            <a:ext cx="4184650" cy="3140075"/>
          </a:xfrm>
          <a:prstGeom prst="rect">
            <a:avLst/>
          </a:prstGeom>
          <a:noFill/>
          <a:ln w="12700">
            <a:solidFill>
              <a:prstClr val="black"/>
            </a:solidFill>
          </a:ln>
        </p:spPr>
        <p:txBody>
          <a:bodyPr vert="horz" lIns="91370" tIns="45686" rIns="91370" bIns="45686" rtlCol="0" anchor="ctr"/>
          <a:lstStyle/>
          <a:p>
            <a:pPr lvl="0"/>
            <a:endParaRPr lang="en-US" noProof="0" dirty="0"/>
          </a:p>
        </p:txBody>
      </p:sp>
      <p:sp>
        <p:nvSpPr>
          <p:cNvPr id="5" name="Notes Placeholder 4"/>
          <p:cNvSpPr>
            <a:spLocks noGrp="1"/>
          </p:cNvSpPr>
          <p:nvPr>
            <p:ph type="body" sz="quarter" idx="3"/>
          </p:nvPr>
        </p:nvSpPr>
        <p:spPr>
          <a:xfrm>
            <a:off x="701040" y="4473578"/>
            <a:ext cx="5608320" cy="3660775"/>
          </a:xfrm>
          <a:prstGeom prst="rect">
            <a:avLst/>
          </a:prstGeom>
        </p:spPr>
        <p:txBody>
          <a:bodyPr vert="horz" lIns="91370" tIns="45686" rIns="91370" bIns="456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1264"/>
            <a:ext cx="3036218" cy="465137"/>
          </a:xfrm>
          <a:prstGeom prst="rect">
            <a:avLst/>
          </a:prstGeom>
        </p:spPr>
        <p:txBody>
          <a:bodyPr vert="horz" lIns="91370" tIns="45686" rIns="91370" bIns="45686"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972562" y="8831264"/>
            <a:ext cx="3036218" cy="465137"/>
          </a:xfrm>
          <a:prstGeom prst="rect">
            <a:avLst/>
          </a:prstGeom>
        </p:spPr>
        <p:txBody>
          <a:bodyPr vert="horz" wrap="square" lIns="91370" tIns="45686" rIns="91370" bIns="45686" numCol="1" anchor="b" anchorCtr="0" compatLnSpc="1">
            <a:prstTxWarp prst="textNoShape">
              <a:avLst/>
            </a:prstTxWarp>
          </a:bodyPr>
          <a:lstStyle>
            <a:lvl1pPr algn="r" eaLnBrk="1" hangingPunct="1">
              <a:defRPr sz="1200"/>
            </a:lvl1pPr>
          </a:lstStyle>
          <a:p>
            <a:pPr>
              <a:defRPr/>
            </a:pPr>
            <a:fld id="{A60BC80C-DD1F-4A87-970B-0998536A15DD}" type="slidenum">
              <a:rPr lang="en-US"/>
              <a:pPr>
                <a:defRPr/>
              </a:pPr>
              <a:t>‹#›</a:t>
            </a:fld>
            <a:endParaRPr lang="en-US" dirty="0"/>
          </a:p>
        </p:txBody>
      </p:sp>
    </p:spTree>
    <p:extLst>
      <p:ext uri="{BB962C8B-B14F-4D97-AF65-F5344CB8AC3E}">
        <p14:creationId xmlns:p14="http://schemas.microsoft.com/office/powerpoint/2010/main" val="1634101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a:t>
            </a:fld>
            <a:endParaRPr lang="en-US" dirty="0"/>
          </a:p>
        </p:txBody>
      </p:sp>
    </p:spTree>
    <p:extLst>
      <p:ext uri="{BB962C8B-B14F-4D97-AF65-F5344CB8AC3E}">
        <p14:creationId xmlns:p14="http://schemas.microsoft.com/office/powerpoint/2010/main" val="39383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"Clarification: For a PA that will be signed at a later date after mom leaves the hospital, the unmarried parents will have the option to designate a new given name as well as surname, if they choose to by signing the PA. </a:t>
            </a:r>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3</a:t>
            </a:fld>
            <a:endParaRPr lang="en-US" dirty="0"/>
          </a:p>
        </p:txBody>
      </p:sp>
    </p:spTree>
    <p:extLst>
      <p:ext uri="{BB962C8B-B14F-4D97-AF65-F5344CB8AC3E}">
        <p14:creationId xmlns:p14="http://schemas.microsoft.com/office/powerpoint/2010/main" val="84581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not</a:t>
            </a:r>
            <a:r>
              <a:rPr lang="en-US" baseline="0" dirty="0"/>
              <a:t> written in the Regulations about the parental information, the back of the form says, “</a:t>
            </a:r>
            <a:r>
              <a:rPr lang="en-US" u="sng" baseline="0" dirty="0"/>
              <a:t>Any changes made to the birth record in the future regarding the child’s name, mother’s name or father’s name will require a court order</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4</a:t>
            </a:fld>
            <a:endParaRPr lang="en-US" dirty="0"/>
          </a:p>
        </p:txBody>
      </p:sp>
    </p:spTree>
    <p:extLst>
      <p:ext uri="{BB962C8B-B14F-4D97-AF65-F5344CB8AC3E}">
        <p14:creationId xmlns:p14="http://schemas.microsoft.com/office/powerpoint/2010/main" val="347644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7</a:t>
            </a:fld>
            <a:endParaRPr lang="en-US" dirty="0"/>
          </a:p>
        </p:txBody>
      </p:sp>
    </p:spTree>
    <p:extLst>
      <p:ext uri="{BB962C8B-B14F-4D97-AF65-F5344CB8AC3E}">
        <p14:creationId xmlns:p14="http://schemas.microsoft.com/office/powerpoint/2010/main" val="155405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t>GIVE SPECIAL ATTENTON TO: Child's given name at birth, Child to be named, and Notary signature and Date. </a:t>
            </a:r>
          </a:p>
          <a:p>
            <a:pPr marL="171176" indent="-171176">
              <a:buFont typeface="Arial" panose="020B0604020202020204" pitchFamily="34" charset="0"/>
              <a:buChar char="•"/>
            </a:pPr>
            <a:r>
              <a:rPr lang="en-US" dirty="0"/>
              <a:t>"Clarification: For a PA that will be signed at a later date after mom leaves the hospital, the unmarried parents will have the option to designate a new given name as well as surname, if they choose to by signing the PA.</a:t>
            </a:r>
          </a:p>
          <a:p>
            <a:pPr marL="171176" indent="-171176">
              <a:buFont typeface="Arial" panose="020B0604020202020204" pitchFamily="34" charset="0"/>
              <a:buChar char="•"/>
            </a:pPr>
            <a:r>
              <a:rPr lang="en-US" dirty="0"/>
              <a:t>Although this is not written in the Regulations about the parental information, the back of the form says, “Any changes made to the birth record in the future regarding the child’s name, mother’s name or father’s name will require a court order.” </a:t>
            </a:r>
          </a:p>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9</a:t>
            </a:fld>
            <a:endParaRPr lang="en-US" dirty="0"/>
          </a:p>
        </p:txBody>
      </p:sp>
    </p:spTree>
    <p:extLst>
      <p:ext uri="{BB962C8B-B14F-4D97-AF65-F5344CB8AC3E}">
        <p14:creationId xmlns:p14="http://schemas.microsoft.com/office/powerpoint/2010/main" val="135958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carry out the provisions to amend the birth certificate, a certified copy of the parents’ marriage record and an affidavit signed by the natural parents are required. </a:t>
            </a:r>
          </a:p>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11</a:t>
            </a:fld>
            <a:endParaRPr lang="en-US" dirty="0"/>
          </a:p>
        </p:txBody>
      </p:sp>
    </p:spTree>
    <p:extLst>
      <p:ext uri="{BB962C8B-B14F-4D97-AF65-F5344CB8AC3E}">
        <p14:creationId xmlns:p14="http://schemas.microsoft.com/office/powerpoint/2010/main" val="52702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13</a:t>
            </a:fld>
            <a:endParaRPr lang="en-US" dirty="0"/>
          </a:p>
        </p:txBody>
      </p:sp>
    </p:spTree>
    <p:extLst>
      <p:ext uri="{BB962C8B-B14F-4D97-AF65-F5344CB8AC3E}">
        <p14:creationId xmlns:p14="http://schemas.microsoft.com/office/powerpoint/2010/main" val="5352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may obtain a rescission form From the State Office of Vital Records, local Vital Records Offices, and Probate Court Offices. (The form will also be made available on our website and via the GAVERS system. ) </a:t>
            </a:r>
          </a:p>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15</a:t>
            </a:fld>
            <a:endParaRPr lang="en-US" dirty="0"/>
          </a:p>
        </p:txBody>
      </p:sp>
    </p:spTree>
    <p:extLst>
      <p:ext uri="{BB962C8B-B14F-4D97-AF65-F5344CB8AC3E}">
        <p14:creationId xmlns:p14="http://schemas.microsoft.com/office/powerpoint/2010/main" val="230218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BF8164C5-438E-4144-9053-2DD55D14CADF}" type="datetime1">
              <a:rPr lang="en-US" smtClean="0"/>
              <a:t>12/14/2016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FE0433-B60C-4FEA-8168-CDB1AE906A36}" type="slidenum">
              <a:rPr lang="en-US"/>
              <a:pPr>
                <a:defRPr/>
              </a:pPr>
              <a:t>‹#›</a:t>
            </a:fld>
            <a:endParaRPr lang="en-US" dirty="0"/>
          </a:p>
        </p:txBody>
      </p:sp>
    </p:spTree>
    <p:extLst>
      <p:ext uri="{BB962C8B-B14F-4D97-AF65-F5344CB8AC3E}">
        <p14:creationId xmlns:p14="http://schemas.microsoft.com/office/powerpoint/2010/main" val="186285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288589-B0B4-477E-BCA7-356D9B6C5FBB}" type="datetime1">
              <a:rPr lang="en-US" smtClean="0"/>
              <a:t>12/14/2016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DB2734-7A31-4DFC-A935-98C166E18B14}" type="slidenum">
              <a:rPr lang="en-US"/>
              <a:pPr>
                <a:defRPr/>
              </a:pPr>
              <a:t>‹#›</a:t>
            </a:fld>
            <a:endParaRPr lang="en-US" dirty="0"/>
          </a:p>
        </p:txBody>
      </p:sp>
    </p:spTree>
    <p:extLst>
      <p:ext uri="{BB962C8B-B14F-4D97-AF65-F5344CB8AC3E}">
        <p14:creationId xmlns:p14="http://schemas.microsoft.com/office/powerpoint/2010/main" val="69802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011DF-1347-4CD8-AE3C-1760741DF1AA}" type="datetime1">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813C6-6CA0-4F56-99B8-18F470DEE37B}" type="slidenum">
              <a:rPr lang="en-US" smtClean="0"/>
              <a:t>‹#›</a:t>
            </a:fld>
            <a:endParaRPr lang="en-US" dirty="0"/>
          </a:p>
        </p:txBody>
      </p:sp>
    </p:spTree>
    <p:extLst>
      <p:ext uri="{BB962C8B-B14F-4D97-AF65-F5344CB8AC3E}">
        <p14:creationId xmlns:p14="http://schemas.microsoft.com/office/powerpoint/2010/main" val="37218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32E848-E503-4BFD-A3E4-3BA50AE86656}" type="datetime1">
              <a:rPr lang="en-US" smtClean="0"/>
              <a:t>12/14/2016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851D27-F1C7-4BDA-BE41-932B5DF40515}" type="slidenum">
              <a:rPr lang="en-US"/>
              <a:pPr>
                <a:defRPr/>
              </a:pPr>
              <a:t>‹#›</a:t>
            </a:fld>
            <a:endParaRPr lang="en-US" dirty="0"/>
          </a:p>
        </p:txBody>
      </p:sp>
    </p:spTree>
    <p:extLst>
      <p:ext uri="{BB962C8B-B14F-4D97-AF65-F5344CB8AC3E}">
        <p14:creationId xmlns:p14="http://schemas.microsoft.com/office/powerpoint/2010/main" val="389815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A9CA22-2885-49F8-B758-EDD0A3279C59}" type="datetime1">
              <a:rPr lang="en-US" smtClean="0"/>
              <a:t>12/14/2016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5CF7D2B-36A5-4271-AB0D-ED44DA6C5197}" type="slidenum">
              <a:rPr lang="en-US"/>
              <a:pPr>
                <a:defRPr/>
              </a:pPr>
              <a:t>‹#›</a:t>
            </a:fld>
            <a:endParaRPr lang="en-US" dirty="0"/>
          </a:p>
        </p:txBody>
      </p:sp>
    </p:spTree>
    <p:extLst>
      <p:ext uri="{BB962C8B-B14F-4D97-AF65-F5344CB8AC3E}">
        <p14:creationId xmlns:p14="http://schemas.microsoft.com/office/powerpoint/2010/main" val="187944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69C7FEA-B306-4DAB-A0E0-0D645F7853D8}" type="datetime1">
              <a:rPr lang="en-US" smtClean="0"/>
              <a:t>12/14/2016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A4DFA31-21AE-43D0-89D4-9E0AE90F56DB}" type="slidenum">
              <a:rPr lang="en-US"/>
              <a:pPr>
                <a:defRPr/>
              </a:pPr>
              <a:t>‹#›</a:t>
            </a:fld>
            <a:endParaRPr lang="en-US" dirty="0"/>
          </a:p>
        </p:txBody>
      </p:sp>
    </p:spTree>
    <p:extLst>
      <p:ext uri="{BB962C8B-B14F-4D97-AF65-F5344CB8AC3E}">
        <p14:creationId xmlns:p14="http://schemas.microsoft.com/office/powerpoint/2010/main" val="235924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EB6FCF-09A4-4236-A1CA-B8C4A900D19C}" type="datetime1">
              <a:rPr lang="en-US" smtClean="0"/>
              <a:t>12/14/2016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70BE7DC-66A6-491C-9507-C7B4CA1E76B6}" type="slidenum">
              <a:rPr lang="en-US"/>
              <a:pPr>
                <a:defRPr/>
              </a:pPr>
              <a:t>‹#›</a:t>
            </a:fld>
            <a:endParaRPr lang="en-US" dirty="0"/>
          </a:p>
        </p:txBody>
      </p:sp>
    </p:spTree>
    <p:extLst>
      <p:ext uri="{BB962C8B-B14F-4D97-AF65-F5344CB8AC3E}">
        <p14:creationId xmlns:p14="http://schemas.microsoft.com/office/powerpoint/2010/main" val="123966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9E635-2AC8-4C18-8471-35F91E0124B8}" type="datetime1">
              <a:rPr lang="en-US" smtClean="0"/>
              <a:t>12/14/2016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5A8D781-E901-4C51-A6BB-E3B035261863}" type="slidenum">
              <a:rPr lang="en-US"/>
              <a:pPr>
                <a:defRPr/>
              </a:pPr>
              <a:t>‹#›</a:t>
            </a:fld>
            <a:endParaRPr lang="en-US" dirty="0"/>
          </a:p>
        </p:txBody>
      </p:sp>
    </p:spTree>
    <p:extLst>
      <p:ext uri="{BB962C8B-B14F-4D97-AF65-F5344CB8AC3E}">
        <p14:creationId xmlns:p14="http://schemas.microsoft.com/office/powerpoint/2010/main" val="424945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BAC400-3262-461A-81E2-A45BF99E5F49}" type="datetime1">
              <a:rPr lang="en-US" smtClean="0"/>
              <a:t>12/14/2016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088287-96F9-498E-AE8F-1BFE05420511}" type="slidenum">
              <a:rPr lang="en-US"/>
              <a:pPr>
                <a:defRPr/>
              </a:pPr>
              <a:t>‹#›</a:t>
            </a:fld>
            <a:endParaRPr lang="en-US" dirty="0"/>
          </a:p>
        </p:txBody>
      </p:sp>
    </p:spTree>
    <p:extLst>
      <p:ext uri="{BB962C8B-B14F-4D97-AF65-F5344CB8AC3E}">
        <p14:creationId xmlns:p14="http://schemas.microsoft.com/office/powerpoint/2010/main" val="269335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E27054-B871-4369-976B-7E40674935EB}" type="datetime1">
              <a:rPr lang="en-US" smtClean="0"/>
              <a:t>12/14/2016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20243D-347C-47F3-ACD5-A376C6B0F300}" type="slidenum">
              <a:rPr lang="en-US"/>
              <a:pPr>
                <a:defRPr/>
              </a:pPr>
              <a:t>‹#›</a:t>
            </a:fld>
            <a:endParaRPr lang="en-US" dirty="0"/>
          </a:p>
        </p:txBody>
      </p:sp>
    </p:spTree>
    <p:extLst>
      <p:ext uri="{BB962C8B-B14F-4D97-AF65-F5344CB8AC3E}">
        <p14:creationId xmlns:p14="http://schemas.microsoft.com/office/powerpoint/2010/main" val="47028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AF8E4C-B96A-4055-B21E-C13F7E046103}" type="datetime1">
              <a:rPr lang="en-US" smtClean="0"/>
              <a:t>12/14/2016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4824C8-0206-40EB-B441-FA4170D2194E}" type="slidenum">
              <a:rPr lang="en-US"/>
              <a:pPr>
                <a:defRPr/>
              </a:pPr>
              <a:t>‹#›</a:t>
            </a:fld>
            <a:endParaRPr lang="en-US" dirty="0"/>
          </a:p>
        </p:txBody>
      </p:sp>
    </p:spTree>
    <p:extLst>
      <p:ext uri="{BB962C8B-B14F-4D97-AF65-F5344CB8AC3E}">
        <p14:creationId xmlns:p14="http://schemas.microsoft.com/office/powerpoint/2010/main" val="39096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4572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Use of bullets when you have text</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3020DC43-A6F0-44CE-8C74-C4F0D0597A60}" type="datetime1">
              <a:rPr lang="en-US" smtClean="0"/>
              <a:t>12/14/2016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BD3E0F6-E203-4D5D-B8AF-FB6C8B74B95F}" type="slidenum">
              <a:rPr lang="en-US"/>
              <a:pPr>
                <a:defRPr/>
              </a:pPr>
              <a:t>‹#›</a:t>
            </a:fld>
            <a:endParaRPr lang="en-US" dirty="0"/>
          </a:p>
        </p:txBody>
      </p:sp>
      <p:pic>
        <p:nvPicPr>
          <p:cNvPr id="1031" name="Picture 4" descr="DPH_PPT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03188"/>
            <a:ext cx="9144000"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40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anose="020B0502040204020203" pitchFamily="34" charset="0"/>
        </a:defRPr>
      </a:lvl2pPr>
      <a:lvl3pPr algn="ctr" rtl="0" eaLnBrk="0" fontAlgn="base" hangingPunct="0">
        <a:spcBef>
          <a:spcPct val="0"/>
        </a:spcBef>
        <a:spcAft>
          <a:spcPct val="0"/>
        </a:spcAft>
        <a:defRPr sz="4400">
          <a:solidFill>
            <a:schemeClr val="tx1"/>
          </a:solidFill>
          <a:latin typeface="Segoe UI" panose="020B0502040204020203" pitchFamily="34" charset="0"/>
        </a:defRPr>
      </a:lvl3pPr>
      <a:lvl4pPr algn="ctr" rtl="0" eaLnBrk="0" fontAlgn="base" hangingPunct="0">
        <a:spcBef>
          <a:spcPct val="0"/>
        </a:spcBef>
        <a:spcAft>
          <a:spcPct val="0"/>
        </a:spcAft>
        <a:defRPr sz="4400">
          <a:solidFill>
            <a:schemeClr val="tx1"/>
          </a:solidFill>
          <a:latin typeface="Segoe UI" panose="020B0502040204020203" pitchFamily="34" charset="0"/>
        </a:defRPr>
      </a:lvl4pPr>
      <a:lvl5pPr algn="ctr" rtl="0" eaLnBrk="0" fontAlgn="base" hangingPunct="0">
        <a:spcBef>
          <a:spcPct val="0"/>
        </a:spcBef>
        <a:spcAft>
          <a:spcPct val="0"/>
        </a:spcAft>
        <a:defRPr sz="4400">
          <a:solidFill>
            <a:schemeClr val="tx1"/>
          </a:solidFill>
          <a:latin typeface="Segoe UI" panose="020B0502040204020203" pitchFamily="34" charset="0"/>
        </a:defRPr>
      </a:lvl5pPr>
      <a:lvl6pPr marL="457200" algn="ctr" rtl="0" fontAlgn="base">
        <a:spcBef>
          <a:spcPct val="0"/>
        </a:spcBef>
        <a:spcAft>
          <a:spcPct val="0"/>
        </a:spcAft>
        <a:defRPr sz="4400">
          <a:solidFill>
            <a:schemeClr val="tx1"/>
          </a:solidFill>
          <a:latin typeface="Segoe UI" panose="020B0502040204020203" pitchFamily="34" charset="0"/>
        </a:defRPr>
      </a:lvl6pPr>
      <a:lvl7pPr marL="914400" algn="ctr" rtl="0" fontAlgn="base">
        <a:spcBef>
          <a:spcPct val="0"/>
        </a:spcBef>
        <a:spcAft>
          <a:spcPct val="0"/>
        </a:spcAft>
        <a:defRPr sz="4400">
          <a:solidFill>
            <a:schemeClr val="tx1"/>
          </a:solidFill>
          <a:latin typeface="Segoe UI" panose="020B0502040204020203" pitchFamily="34" charset="0"/>
        </a:defRPr>
      </a:lvl7pPr>
      <a:lvl8pPr marL="1371600" algn="ctr" rtl="0" fontAlgn="base">
        <a:spcBef>
          <a:spcPct val="0"/>
        </a:spcBef>
        <a:spcAft>
          <a:spcPct val="0"/>
        </a:spcAft>
        <a:defRPr sz="4400">
          <a:solidFill>
            <a:schemeClr val="tx1"/>
          </a:solidFill>
          <a:latin typeface="Segoe UI" panose="020B0502040204020203" pitchFamily="34" charset="0"/>
        </a:defRPr>
      </a:lvl8pPr>
      <a:lvl9pPr marL="1828800" algn="ctr" rtl="0" fontAlgn="base">
        <a:spcBef>
          <a:spcPct val="0"/>
        </a:spcBef>
        <a:spcAft>
          <a:spcPct val="0"/>
        </a:spcAft>
        <a:defRPr sz="4400">
          <a:solidFill>
            <a:schemeClr val="tx1"/>
          </a:solidFill>
          <a:latin typeface="Segoe UI" panose="020B0502040204020203"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57400"/>
            <a:ext cx="6400800" cy="1295400"/>
          </a:xfrm>
        </p:spPr>
        <p:txBody>
          <a:bodyPr/>
          <a:lstStyle/>
          <a:p>
            <a:r>
              <a:rPr lang="en-US" dirty="0">
                <a:solidFill>
                  <a:schemeClr val="tx1"/>
                </a:solidFill>
              </a:rPr>
              <a:t>Paternity Acknowledgements,  </a:t>
            </a:r>
          </a:p>
          <a:p>
            <a:r>
              <a:rPr lang="en-US" dirty="0">
                <a:solidFill>
                  <a:schemeClr val="tx1"/>
                </a:solidFill>
              </a:rPr>
              <a:t>Legitimations, and Rescissions </a:t>
            </a:r>
            <a:endParaRPr lang="en-US" dirty="0" smtClean="0">
              <a:solidFill>
                <a:schemeClr val="tx1"/>
              </a:solidFill>
            </a:endParaRPr>
          </a:p>
          <a:p>
            <a:endParaRPr lang="en-US" dirty="0">
              <a:solidFill>
                <a:schemeClr val="tx1"/>
              </a:solidFill>
            </a:endParaRPr>
          </a:p>
          <a:p>
            <a:r>
              <a:rPr lang="en-US" sz="3000" dirty="0" smtClean="0">
                <a:solidFill>
                  <a:schemeClr val="tx1"/>
                </a:solidFill>
              </a:rPr>
              <a:t>Donna </a:t>
            </a:r>
            <a:r>
              <a:rPr lang="en-US" sz="3000" dirty="0">
                <a:solidFill>
                  <a:schemeClr val="tx1"/>
                </a:solidFill>
              </a:rPr>
              <a:t>L. </a:t>
            </a:r>
            <a:r>
              <a:rPr lang="en-US" sz="3000" dirty="0" smtClean="0">
                <a:solidFill>
                  <a:schemeClr val="tx1"/>
                </a:solidFill>
              </a:rPr>
              <a:t>Moore</a:t>
            </a:r>
            <a:endParaRPr lang="en-US" sz="3000" dirty="0" smtClean="0">
              <a:solidFill>
                <a:schemeClr val="tx1"/>
              </a:solidFill>
            </a:endParaRPr>
          </a:p>
          <a:p>
            <a:r>
              <a:rPr lang="en-US" sz="3000" dirty="0" smtClean="0">
                <a:solidFill>
                  <a:schemeClr val="tx1"/>
                </a:solidFill>
              </a:rPr>
              <a:t>State Registrar</a:t>
            </a:r>
            <a:endParaRPr lang="en-US" sz="3000" dirty="0">
              <a:solidFill>
                <a:schemeClr val="tx1"/>
              </a:solidFill>
            </a:endParaRPr>
          </a:p>
        </p:txBody>
      </p:sp>
      <p:sp>
        <p:nvSpPr>
          <p:cNvPr id="5" name="Subtitle 2"/>
          <p:cNvSpPr txBox="1">
            <a:spLocks/>
          </p:cNvSpPr>
          <p:nvPr/>
        </p:nvSpPr>
        <p:spPr bwMode="auto">
          <a:xfrm>
            <a:off x="7162800" y="6096000"/>
            <a:ext cx="1981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smtClean="0">
                <a:solidFill>
                  <a:schemeClr val="tx1"/>
                </a:solidFill>
              </a:rPr>
              <a:t>Recorded 12/2016</a:t>
            </a:r>
            <a:endParaRPr lang="en-US" sz="1600" dirty="0">
              <a:solidFill>
                <a:schemeClr val="tx1"/>
              </a:solidFill>
            </a:endParaRPr>
          </a:p>
        </p:txBody>
      </p:sp>
    </p:spTree>
    <p:extLst>
      <p:ext uri="{BB962C8B-B14F-4D97-AF65-F5344CB8AC3E}">
        <p14:creationId xmlns:p14="http://schemas.microsoft.com/office/powerpoint/2010/main" val="74896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27708667"/>
              </p:ext>
            </p:extLst>
          </p:nvPr>
        </p:nvGraphicFramePr>
        <p:xfrm>
          <a:off x="914400" y="304800"/>
          <a:ext cx="7391400" cy="5748868"/>
        </p:xfrm>
        <a:graphic>
          <a:graphicData uri="http://schemas.openxmlformats.org/presentationml/2006/ole">
            <mc:AlternateContent xmlns:mc="http://schemas.openxmlformats.org/markup-compatibility/2006">
              <mc:Choice xmlns:v="urn:schemas-microsoft-com:vml" Requires="v">
                <p:oleObj spid="_x0000_s1062" name="PDF Document" r:id="rId3" imgW="6171840" imgH="4800240" progId="PDFPlus.Document">
                  <p:embed/>
                </p:oleObj>
              </mc:Choice>
              <mc:Fallback>
                <p:oleObj name="PDF Document" r:id="rId3" imgW="6171840" imgH="4800240" progId="PDFPlus.Document">
                  <p:embed/>
                  <p:pic>
                    <p:nvPicPr>
                      <p:cNvPr id="4" name="Object 3"/>
                      <p:cNvPicPr/>
                      <p:nvPr/>
                    </p:nvPicPr>
                    <p:blipFill>
                      <a:blip r:embed="rId4"/>
                      <a:stretch>
                        <a:fillRect/>
                      </a:stretch>
                    </p:blipFill>
                    <p:spPr>
                      <a:xfrm>
                        <a:off x="914400" y="304800"/>
                        <a:ext cx="7391400" cy="574886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0" y="6356350"/>
            <a:ext cx="9144000" cy="365125"/>
          </a:xfrm>
        </p:spPr>
        <p:txBody>
          <a:bodyPr/>
          <a:lstStyle/>
          <a:p>
            <a:pPr algn="ctr">
              <a:defRPr/>
            </a:pPr>
            <a:fld id="{45A8D781-E901-4C51-A6BB-E3B035261863}" type="slidenum">
              <a:rPr lang="en-US" smtClean="0"/>
              <a:pPr algn="ctr">
                <a:defRPr/>
              </a:pPr>
              <a:t>10</a:t>
            </a:fld>
            <a:endParaRPr lang="en-US" dirty="0"/>
          </a:p>
        </p:txBody>
      </p:sp>
    </p:spTree>
    <p:extLst>
      <p:ext uri="{BB962C8B-B14F-4D97-AF65-F5344CB8AC3E}">
        <p14:creationId xmlns:p14="http://schemas.microsoft.com/office/powerpoint/2010/main" val="174105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a:t>Legitimation </a:t>
            </a:r>
          </a:p>
        </p:txBody>
      </p:sp>
      <p:sp>
        <p:nvSpPr>
          <p:cNvPr id="3" name="Slide Number Placeholder 2"/>
          <p:cNvSpPr>
            <a:spLocks noGrp="1"/>
          </p:cNvSpPr>
          <p:nvPr>
            <p:ph type="sldNum" sz="quarter" idx="12"/>
          </p:nvPr>
        </p:nvSpPr>
        <p:spPr>
          <a:xfrm>
            <a:off x="0" y="6356350"/>
            <a:ext cx="9144000" cy="365125"/>
          </a:xfrm>
        </p:spPr>
        <p:txBody>
          <a:bodyPr/>
          <a:lstStyle/>
          <a:p>
            <a:pPr algn="ctr">
              <a:defRPr/>
            </a:pPr>
            <a:fld id="{B70BE7DC-66A6-491C-9507-C7B4CA1E76B6}" type="slidenum">
              <a:rPr lang="en-US" smtClean="0"/>
              <a:pPr algn="ctr">
                <a:defRPr/>
              </a:pPr>
              <a:t>11</a:t>
            </a:fld>
            <a:endParaRPr lang="en-US" dirty="0"/>
          </a:p>
        </p:txBody>
      </p:sp>
      <p:sp>
        <p:nvSpPr>
          <p:cNvPr id="4" name="TextBox 3"/>
          <p:cNvSpPr txBox="1"/>
          <p:nvPr/>
        </p:nvSpPr>
        <p:spPr>
          <a:xfrm>
            <a:off x="914400" y="990600"/>
            <a:ext cx="7315200" cy="5909310"/>
          </a:xfrm>
          <a:prstGeom prst="rect">
            <a:avLst/>
          </a:prstGeom>
          <a:noFill/>
        </p:spPr>
        <p:txBody>
          <a:bodyPr wrap="square" rtlCol="0">
            <a:spAutoFit/>
          </a:bodyPr>
          <a:lstStyle/>
          <a:p>
            <a:r>
              <a:rPr lang="en-US" sz="2000" u="sng" dirty="0"/>
              <a:t>Parameters</a:t>
            </a:r>
            <a:r>
              <a:rPr lang="en-US" sz="2000" dirty="0"/>
              <a:t> </a:t>
            </a:r>
          </a:p>
          <a:p>
            <a:endParaRPr lang="en-US" sz="2000" dirty="0"/>
          </a:p>
          <a:p>
            <a:pPr marL="342900" indent="-342900">
              <a:buFont typeface="+mj-lt"/>
              <a:buAutoNum type="arabicPeriod"/>
            </a:pPr>
            <a:r>
              <a:rPr lang="en-US" sz="2000" dirty="0"/>
              <a:t>To carry out the provisions to amend the birth certificate, a certified copy of the parents’ marriage record and an affidavit of both parents are required. </a:t>
            </a:r>
          </a:p>
          <a:p>
            <a:pPr marL="342900" indent="-342900">
              <a:buFont typeface="+mj-lt"/>
              <a:buAutoNum type="arabicPeriod"/>
            </a:pPr>
            <a:endParaRPr lang="en-US" sz="2000" dirty="0"/>
          </a:p>
          <a:p>
            <a:pPr marL="342900" lvl="0" indent="-342900">
              <a:buFont typeface="+mj-lt"/>
              <a:buAutoNum type="arabicPeriod"/>
            </a:pPr>
            <a:r>
              <a:rPr lang="en-US" sz="2000" dirty="0">
                <a:solidFill>
                  <a:prstClr val="black"/>
                </a:solidFill>
              </a:rPr>
              <a:t>If the mother or the putative father is deceased at the time an application for amendment of the birth certificate is made, a court order from a court of competent jurisdiction(Superior Court) is required. </a:t>
            </a:r>
          </a:p>
          <a:p>
            <a:pPr marL="342900" lvl="0" indent="-342900">
              <a:buFont typeface="+mj-lt"/>
              <a:buAutoNum type="arabicPeriod"/>
            </a:pPr>
            <a:endParaRPr lang="en-US" sz="2000" dirty="0">
              <a:solidFill>
                <a:prstClr val="black"/>
              </a:solidFill>
            </a:endParaRPr>
          </a:p>
          <a:p>
            <a:pPr marL="342900" lvl="0" indent="-342900">
              <a:buFont typeface="+mj-lt"/>
              <a:buAutoNum type="arabicPeriod"/>
            </a:pPr>
            <a:r>
              <a:rPr lang="en-US" sz="2000" dirty="0">
                <a:solidFill>
                  <a:prstClr val="black"/>
                </a:solidFill>
              </a:rPr>
              <a:t>If another person is shown as the father of the child on the original certificate, or the birth certificate reflects that the natural mother was married at the time of conception, birth, or any time between conception and birth, a Superior court order is required. Such court order must specify the name to be removed and the name to be added as father of the child.</a:t>
            </a:r>
          </a:p>
          <a:p>
            <a:endParaRPr lang="en-US" dirty="0"/>
          </a:p>
        </p:txBody>
      </p:sp>
    </p:spTree>
    <p:extLst>
      <p:ext uri="{BB962C8B-B14F-4D97-AF65-F5344CB8AC3E}">
        <p14:creationId xmlns:p14="http://schemas.microsoft.com/office/powerpoint/2010/main" val="278076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52400"/>
            <a:ext cx="8858250" cy="990600"/>
          </a:xfrm>
        </p:spPr>
        <p:txBody>
          <a:bodyPr/>
          <a:lstStyle/>
          <a:p>
            <a:r>
              <a:rPr lang="en-US" dirty="0"/>
              <a:t>Legitimation:  July 1, 2016 Changes</a:t>
            </a:r>
          </a:p>
        </p:txBody>
      </p:sp>
      <p:sp>
        <p:nvSpPr>
          <p:cNvPr id="3" name="Slide Number Placeholder 2"/>
          <p:cNvSpPr>
            <a:spLocks noGrp="1"/>
          </p:cNvSpPr>
          <p:nvPr>
            <p:ph type="sldNum" sz="quarter" idx="12"/>
          </p:nvPr>
        </p:nvSpPr>
        <p:spPr>
          <a:xfrm>
            <a:off x="0" y="6356350"/>
            <a:ext cx="9144000" cy="365125"/>
          </a:xfrm>
        </p:spPr>
        <p:txBody>
          <a:bodyPr/>
          <a:lstStyle/>
          <a:p>
            <a:pPr algn="ctr">
              <a:defRPr/>
            </a:pPr>
            <a:fld id="{B70BE7DC-66A6-491C-9507-C7B4CA1E76B6}" type="slidenum">
              <a:rPr lang="en-US" smtClean="0"/>
              <a:pPr algn="ctr">
                <a:defRPr/>
              </a:pPr>
              <a:t>12</a:t>
            </a:fld>
            <a:endParaRPr lang="en-US" dirty="0"/>
          </a:p>
        </p:txBody>
      </p:sp>
      <p:sp>
        <p:nvSpPr>
          <p:cNvPr id="4" name="TextBox 3"/>
          <p:cNvSpPr txBox="1"/>
          <p:nvPr/>
        </p:nvSpPr>
        <p:spPr>
          <a:xfrm>
            <a:off x="609600" y="1371600"/>
            <a:ext cx="7696200" cy="2862322"/>
          </a:xfrm>
          <a:prstGeom prst="rect">
            <a:avLst/>
          </a:prstGeom>
          <a:noFill/>
        </p:spPr>
        <p:txBody>
          <a:bodyPr wrap="square" rtlCol="0">
            <a:spAutoFit/>
          </a:bodyPr>
          <a:lstStyle/>
          <a:p>
            <a:r>
              <a:rPr lang="en-US" sz="2000" dirty="0"/>
              <a:t>After July 1, 2016, legitimation of babies born out of wedlock can be accomplished only </a:t>
            </a:r>
            <a:br>
              <a:rPr lang="en-US" sz="2000" dirty="0"/>
            </a:br>
            <a:endParaRPr lang="en-US" sz="2000" dirty="0"/>
          </a:p>
          <a:p>
            <a:pPr marL="457200" indent="-457200">
              <a:buFont typeface="+mj-lt"/>
              <a:buAutoNum type="alphaLcParenR"/>
            </a:pPr>
            <a:r>
              <a:rPr lang="en-US" sz="2000" dirty="0"/>
              <a:t>by court order, or </a:t>
            </a:r>
          </a:p>
          <a:p>
            <a:pPr marL="457200" indent="-457200">
              <a:buFont typeface="+mj-lt"/>
              <a:buAutoNum type="alphaLcParenR"/>
            </a:pPr>
            <a:r>
              <a:rPr lang="en-US" sz="2000" dirty="0"/>
              <a:t>if dad marries mom and “recognizes such child as his own” </a:t>
            </a:r>
          </a:p>
          <a:p>
            <a:r>
              <a:rPr lang="en-US" sz="2000" dirty="0"/>
              <a:t> </a:t>
            </a:r>
          </a:p>
          <a:p>
            <a:r>
              <a:rPr lang="en-US" sz="2000" dirty="0"/>
              <a:t>Voluntary acknowledgements of legitimation which were signed on or before June 30, 2016 are valid and will be accepted.  </a:t>
            </a:r>
          </a:p>
          <a:p>
            <a:endParaRPr lang="en-US" sz="2000" dirty="0"/>
          </a:p>
        </p:txBody>
      </p:sp>
    </p:spTree>
    <p:extLst>
      <p:ext uri="{BB962C8B-B14F-4D97-AF65-F5344CB8AC3E}">
        <p14:creationId xmlns:p14="http://schemas.microsoft.com/office/powerpoint/2010/main" val="1832846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04800"/>
            <a:ext cx="8839200" cy="1143000"/>
          </a:xfrm>
        </p:spPr>
        <p:txBody>
          <a:bodyPr/>
          <a:lstStyle/>
          <a:p>
            <a:r>
              <a:rPr lang="en-US" dirty="0"/>
              <a:t>PAs &amp; Legitimations are de facto Amendments</a:t>
            </a:r>
          </a:p>
        </p:txBody>
      </p:sp>
      <p:sp>
        <p:nvSpPr>
          <p:cNvPr id="7" name="Slide Number Placeholder 6"/>
          <p:cNvSpPr>
            <a:spLocks noGrp="1"/>
          </p:cNvSpPr>
          <p:nvPr>
            <p:ph type="sldNum" sz="quarter" idx="12"/>
          </p:nvPr>
        </p:nvSpPr>
        <p:spPr/>
        <p:txBody>
          <a:bodyPr/>
          <a:lstStyle/>
          <a:p>
            <a:pPr>
              <a:defRPr/>
            </a:pPr>
            <a:fld id="{1A4DFA31-21AE-43D0-89D4-9E0AE90F56DB}" type="slidenum">
              <a:rPr lang="en-US" smtClean="0"/>
              <a:pPr>
                <a:defRPr/>
              </a:pPr>
              <a:t>13</a:t>
            </a:fld>
            <a:endParaRPr lang="en-US" dirty="0"/>
          </a:p>
        </p:txBody>
      </p:sp>
      <p:sp>
        <p:nvSpPr>
          <p:cNvPr id="9" name="Rectangle 8"/>
          <p:cNvSpPr/>
          <p:nvPr/>
        </p:nvSpPr>
        <p:spPr>
          <a:xfrm>
            <a:off x="914400" y="1447800"/>
            <a:ext cx="7239000" cy="3816429"/>
          </a:xfrm>
          <a:prstGeom prst="rect">
            <a:avLst/>
          </a:prstGeom>
        </p:spPr>
        <p:txBody>
          <a:bodyPr wrap="square">
            <a:spAutoFit/>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Upon </a:t>
            </a:r>
            <a:r>
              <a:rPr lang="en-US" sz="2000" dirty="0">
                <a:latin typeface="Arial" panose="020B0604020202020204" pitchFamily="34" charset="0"/>
                <a:cs typeface="Arial" panose="020B0604020202020204" pitchFamily="34" charset="0"/>
              </a:rPr>
              <a:t>amendment of an item in a vital record, that item shall not be amended again except upon receipt of a court order from a court of competent jurisdiction.  </a:t>
            </a:r>
          </a:p>
          <a:p>
            <a:r>
              <a:rPr lang="en-US" sz="2000" dirty="0">
                <a:solidFill>
                  <a:srgbClr val="FF0000"/>
                </a:solidFill>
                <a:latin typeface="Arial" panose="020B0604020202020204" pitchFamily="34" charset="0"/>
                <a:cs typeface="Arial" panose="020B0604020202020204" pitchFamily="34" charset="0"/>
              </a:rPr>
              <a:t>VR Regulation 511-1-3-.29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lvl="0">
              <a:spcBef>
                <a:spcPct val="20000"/>
              </a:spcBef>
            </a:pPr>
            <a:r>
              <a:rPr lang="en-US" sz="2000" dirty="0">
                <a:solidFill>
                  <a:prstClr val="black"/>
                </a:solidFill>
                <a:latin typeface="Arial" panose="020B0604020202020204" pitchFamily="34" charset="0"/>
                <a:cs typeface="Arial" panose="020B0604020202020204" pitchFamily="34" charset="0"/>
              </a:rPr>
              <a:t>A paternity affidavit and a legitimation affidavit shall be considered to be an amendment; therefore, once a paternity affidavit or legitimation affidavit has been completed and filed, no further correction of the child’s name shall be made except upon receipt of an order from a court of competent jurisdiction</a:t>
            </a:r>
          </a:p>
          <a:p>
            <a:endParaRPr lang="en-US" dirty="0"/>
          </a:p>
        </p:txBody>
      </p:sp>
      <p:sp>
        <p:nvSpPr>
          <p:cNvPr id="5" name="Slide Number Placeholder 2"/>
          <p:cNvSpPr txBox="1">
            <a:spLocks/>
          </p:cNvSpPr>
          <p:nvPr/>
        </p:nvSpPr>
        <p:spPr>
          <a:xfrm>
            <a:off x="0" y="6356350"/>
            <a:ext cx="9144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t>13</a:t>
            </a:r>
          </a:p>
        </p:txBody>
      </p:sp>
    </p:spTree>
    <p:extLst>
      <p:ext uri="{BB962C8B-B14F-4D97-AF65-F5344CB8AC3E}">
        <p14:creationId xmlns:p14="http://schemas.microsoft.com/office/powerpoint/2010/main" val="245994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A4DFA31-21AE-43D0-89D4-9E0AE90F56DB}" type="slidenum">
              <a:rPr lang="en-US" smtClean="0"/>
              <a:pPr>
                <a:defRPr/>
              </a:pPr>
              <a:t>14</a:t>
            </a:fld>
            <a:endParaRPr lang="en-US" dirty="0"/>
          </a:p>
        </p:txBody>
      </p:sp>
      <p:sp>
        <p:nvSpPr>
          <p:cNvPr id="4" name="Slide Number Placeholder 2"/>
          <p:cNvSpPr txBox="1">
            <a:spLocks/>
          </p:cNvSpPr>
          <p:nvPr/>
        </p:nvSpPr>
        <p:spPr>
          <a:xfrm>
            <a:off x="0" y="6356350"/>
            <a:ext cx="9144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dirty="0" smtClean="0"/>
              <a:t>14</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04" t="22418" r="14612" b="3068"/>
          <a:stretch/>
        </p:blipFill>
        <p:spPr bwMode="auto">
          <a:xfrm>
            <a:off x="387807" y="533400"/>
            <a:ext cx="8305800" cy="5166995"/>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169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85"/>
            <a:ext cx="8839200" cy="990600"/>
          </a:xfrm>
        </p:spPr>
        <p:txBody>
          <a:bodyPr/>
          <a:lstStyle/>
          <a:p>
            <a:r>
              <a:rPr lang="en-US" dirty="0"/>
              <a:t>Rescission </a:t>
            </a:r>
          </a:p>
        </p:txBody>
      </p:sp>
      <p:sp>
        <p:nvSpPr>
          <p:cNvPr id="3" name="Slide Number Placeholder 2"/>
          <p:cNvSpPr>
            <a:spLocks noGrp="1"/>
          </p:cNvSpPr>
          <p:nvPr>
            <p:ph type="sldNum" sz="quarter" idx="12"/>
          </p:nvPr>
        </p:nvSpPr>
        <p:spPr>
          <a:xfrm>
            <a:off x="0" y="6356350"/>
            <a:ext cx="9144000" cy="365125"/>
          </a:xfrm>
        </p:spPr>
        <p:txBody>
          <a:bodyPr/>
          <a:lstStyle/>
          <a:p>
            <a:pPr algn="ctr">
              <a:defRPr/>
            </a:pPr>
            <a:fld id="{B70BE7DC-66A6-491C-9507-C7B4CA1E76B6}" type="slidenum">
              <a:rPr lang="en-US" smtClean="0"/>
              <a:pPr algn="ctr">
                <a:defRPr/>
              </a:pPr>
              <a:t>15</a:t>
            </a:fld>
            <a:endParaRPr lang="en-US" dirty="0"/>
          </a:p>
        </p:txBody>
      </p:sp>
      <p:sp>
        <p:nvSpPr>
          <p:cNvPr id="4" name="TextBox 3"/>
          <p:cNvSpPr txBox="1"/>
          <p:nvPr/>
        </p:nvSpPr>
        <p:spPr>
          <a:xfrm>
            <a:off x="533400" y="1009185"/>
            <a:ext cx="8229600" cy="5293757"/>
          </a:xfrm>
          <a:prstGeom prst="rect">
            <a:avLst/>
          </a:prstGeom>
          <a:noFill/>
        </p:spPr>
        <p:txBody>
          <a:bodyPr wrap="square" rtlCol="0">
            <a:spAutoFit/>
          </a:bodyPr>
          <a:lstStyle/>
          <a:p>
            <a:pPr marL="342900" indent="-342900">
              <a:buFont typeface="+mj-lt"/>
              <a:buAutoNum type="arabicPeriod"/>
            </a:pPr>
            <a:endParaRPr lang="en-US" sz="2000" dirty="0" smtClean="0"/>
          </a:p>
          <a:p>
            <a:pPr marL="342900" indent="-342900">
              <a:buFont typeface="+mj-lt"/>
              <a:buAutoNum type="arabicPeriod"/>
            </a:pPr>
            <a:r>
              <a:rPr lang="en-US" sz="2000" dirty="0" smtClean="0"/>
              <a:t>Either </a:t>
            </a:r>
            <a:r>
              <a:rPr lang="en-US" sz="2000" dirty="0"/>
              <a:t>the mother or biological father has 60 days from the date of his/her signature to request to rescind a Paternity Acknowledgement.   Form 3956</a:t>
            </a:r>
          </a:p>
          <a:p>
            <a:pPr marL="342900" indent="-342900">
              <a:buFont typeface="+mj-lt"/>
              <a:buAutoNum type="arabicPeriod"/>
            </a:pPr>
            <a:endParaRPr lang="en-US" sz="2000" dirty="0"/>
          </a:p>
          <a:p>
            <a:pPr marL="342900" indent="-342900">
              <a:buFont typeface="+mj-lt"/>
              <a:buAutoNum type="arabicPeriod"/>
            </a:pPr>
            <a:r>
              <a:rPr lang="en-US" sz="2000" dirty="0"/>
              <a:t>Rescission of this document will rescind the PA, but will not remove the father from the birth certificate. </a:t>
            </a:r>
          </a:p>
          <a:p>
            <a:pPr marL="342900" indent="-342900">
              <a:buFont typeface="+mj-lt"/>
              <a:buAutoNum type="arabicPeriod"/>
            </a:pPr>
            <a:endParaRPr lang="en-US" sz="2000" dirty="0"/>
          </a:p>
          <a:p>
            <a:pPr marL="342900" indent="-342900">
              <a:buFont typeface="+mj-lt"/>
              <a:buAutoNum type="arabicPeriod"/>
            </a:pPr>
            <a:r>
              <a:rPr lang="en-US" sz="2000" dirty="0"/>
              <a:t>A court order must be obtained to remove the father from the birth certificate or make further amendments. </a:t>
            </a:r>
          </a:p>
          <a:p>
            <a:pPr marL="342900" indent="-342900">
              <a:buFont typeface="+mj-lt"/>
              <a:buAutoNum type="arabicPeriod"/>
            </a:pPr>
            <a:endParaRPr lang="en-US" sz="2000" dirty="0"/>
          </a:p>
          <a:p>
            <a:pPr marL="342900" indent="-342900">
              <a:buFont typeface="+mj-lt"/>
              <a:buAutoNum type="arabicPeriod"/>
            </a:pPr>
            <a:r>
              <a:rPr lang="en-US" sz="2000" dirty="0"/>
              <a:t>After the 60 day rescission period has ended, this signed document may constitute a legal determination of paternity and can only be challenged in a court of law on the basis of fraud, duress, or material mistake of fact, with the burden of proof on the person challenging the acknowledgement. </a:t>
            </a:r>
          </a:p>
          <a:p>
            <a:endParaRPr lang="en-US" dirty="0"/>
          </a:p>
        </p:txBody>
      </p:sp>
    </p:spTree>
    <p:extLst>
      <p:ext uri="{BB962C8B-B14F-4D97-AF65-F5344CB8AC3E}">
        <p14:creationId xmlns:p14="http://schemas.microsoft.com/office/powerpoint/2010/main" val="382789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356350"/>
            <a:ext cx="9144000" cy="365125"/>
          </a:xfrm>
        </p:spPr>
        <p:txBody>
          <a:bodyPr/>
          <a:lstStyle/>
          <a:p>
            <a:pPr algn="ctr">
              <a:defRPr/>
            </a:pPr>
            <a:fld id="{B70BE7DC-66A6-491C-9507-C7B4CA1E76B6}" type="slidenum">
              <a:rPr lang="en-US" smtClean="0"/>
              <a:pPr algn="ctr">
                <a:defRPr/>
              </a:pPr>
              <a:t>16</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86" t="21381" r="14741" b="3538"/>
          <a:stretch/>
        </p:blipFill>
        <p:spPr bwMode="auto">
          <a:xfrm>
            <a:off x="474785" y="533400"/>
            <a:ext cx="8153400" cy="4808686"/>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64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5A8D781-E901-4C51-A6BB-E3B035261863}" type="slidenum">
              <a:rPr lang="en-US" smtClean="0"/>
              <a:pPr>
                <a:defRPr/>
              </a:pPr>
              <a:t>17</a:t>
            </a:fld>
            <a:endParaRPr lang="en-US" dirty="0"/>
          </a:p>
        </p:txBody>
      </p:sp>
      <p:sp>
        <p:nvSpPr>
          <p:cNvPr id="3" name="TextBox 2"/>
          <p:cNvSpPr txBox="1"/>
          <p:nvPr/>
        </p:nvSpPr>
        <p:spPr>
          <a:xfrm>
            <a:off x="2367438" y="482647"/>
            <a:ext cx="4185761" cy="1077218"/>
          </a:xfrm>
          <a:prstGeom prst="rect">
            <a:avLst/>
          </a:prstGeom>
          <a:noFill/>
        </p:spPr>
        <p:txBody>
          <a:bodyPr wrap="none" rtlCol="0">
            <a:spAutoFit/>
          </a:bodyPr>
          <a:lstStyle/>
          <a:p>
            <a:r>
              <a:rPr lang="en-US" sz="6400" dirty="0" smtClean="0">
                <a:latin typeface="+mn-lt"/>
              </a:rPr>
              <a:t>Questions?</a:t>
            </a:r>
            <a:endParaRPr lang="en-US" sz="64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28" y="1447800"/>
            <a:ext cx="5257382" cy="3943397"/>
          </a:xfrm>
          <a:prstGeom prst="rect">
            <a:avLst/>
          </a:prstGeom>
        </p:spPr>
      </p:pic>
    </p:spTree>
    <p:extLst>
      <p:ext uri="{BB962C8B-B14F-4D97-AF65-F5344CB8AC3E}">
        <p14:creationId xmlns:p14="http://schemas.microsoft.com/office/powerpoint/2010/main" val="243245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3446"/>
            <a:ext cx="8839200" cy="990600"/>
          </a:xfrm>
        </p:spPr>
        <p:txBody>
          <a:bodyPr/>
          <a:lstStyle/>
          <a:p>
            <a:r>
              <a:rPr lang="en-US" dirty="0"/>
              <a:t>Paternity Acknowledgement </a:t>
            </a:r>
          </a:p>
        </p:txBody>
      </p:sp>
      <p:sp>
        <p:nvSpPr>
          <p:cNvPr id="2" name="Slide Number Placeholder 1"/>
          <p:cNvSpPr>
            <a:spLocks noGrp="1"/>
          </p:cNvSpPr>
          <p:nvPr>
            <p:ph type="sldNum" sz="quarter" idx="12"/>
          </p:nvPr>
        </p:nvSpPr>
        <p:spPr>
          <a:xfrm>
            <a:off x="0" y="6356350"/>
            <a:ext cx="9144000" cy="365125"/>
          </a:xfrm>
        </p:spPr>
        <p:txBody>
          <a:bodyPr/>
          <a:lstStyle/>
          <a:p>
            <a:pPr algn="ctr">
              <a:defRPr/>
            </a:pPr>
            <a:fld id="{45A8D781-E901-4C51-A6BB-E3B035261863}" type="slidenum">
              <a:rPr lang="en-US" smtClean="0"/>
              <a:pPr algn="ctr">
                <a:defRPr/>
              </a:pPr>
              <a:t>2</a:t>
            </a:fld>
            <a:endParaRPr lang="en-US" dirty="0"/>
          </a:p>
        </p:txBody>
      </p:sp>
      <p:sp>
        <p:nvSpPr>
          <p:cNvPr id="5" name="Rectangle 4"/>
          <p:cNvSpPr/>
          <p:nvPr/>
        </p:nvSpPr>
        <p:spPr>
          <a:xfrm>
            <a:off x="1181100" y="1752600"/>
            <a:ext cx="6781800" cy="3170099"/>
          </a:xfrm>
          <a:prstGeom prst="rect">
            <a:avLst/>
          </a:prstGeom>
        </p:spPr>
        <p:txBody>
          <a:bodyPr wrap="square">
            <a:spAutoFit/>
          </a:bodyPr>
          <a:lstStyle/>
          <a:p>
            <a:r>
              <a:rPr lang="en-US" sz="2000" dirty="0"/>
              <a:t>The Paternity </a:t>
            </a:r>
            <a:r>
              <a:rPr lang="en-US" sz="2000" dirty="0" smtClean="0"/>
              <a:t>Acknowledgement </a:t>
            </a:r>
            <a:r>
              <a:rPr lang="en-US" sz="2000" dirty="0"/>
              <a:t>(PA) is used to add a biological (natural) father to a child’s birth record. </a:t>
            </a:r>
          </a:p>
          <a:p>
            <a:endParaRPr lang="en-US" sz="2000" dirty="0"/>
          </a:p>
          <a:p>
            <a:r>
              <a:rPr lang="en-US" sz="2000" dirty="0"/>
              <a:t>The Paternity Acknowledgement – Form </a:t>
            </a:r>
            <a:r>
              <a:rPr lang="en-US" sz="2000" dirty="0" smtClean="0"/>
              <a:t>3940</a:t>
            </a:r>
          </a:p>
          <a:p>
            <a:r>
              <a:rPr lang="en-US" sz="2000" dirty="0" smtClean="0"/>
              <a:t>must </a:t>
            </a:r>
            <a:r>
              <a:rPr lang="en-US" sz="2000" dirty="0"/>
              <a:t>be: </a:t>
            </a:r>
          </a:p>
          <a:p>
            <a:pPr marL="742950" lvl="1" indent="-285750">
              <a:buFont typeface="Arial" panose="020B0604020202020204" pitchFamily="34" charset="0"/>
              <a:buChar char="•"/>
            </a:pPr>
            <a:r>
              <a:rPr lang="en-US" sz="2000" dirty="0"/>
              <a:t>Signed by both parents </a:t>
            </a:r>
          </a:p>
          <a:p>
            <a:pPr marL="742950" lvl="1" indent="-285750">
              <a:buFont typeface="Arial" panose="020B0604020202020204" pitchFamily="34" charset="0"/>
              <a:buChar char="•"/>
            </a:pPr>
            <a:r>
              <a:rPr lang="en-US" sz="2000" dirty="0"/>
              <a:t>Notarized </a:t>
            </a:r>
          </a:p>
          <a:p>
            <a:pPr marL="742950" lvl="1" indent="-285750">
              <a:buFont typeface="Arial" panose="020B0604020202020204" pitchFamily="34" charset="0"/>
              <a:buChar char="•"/>
            </a:pPr>
            <a:r>
              <a:rPr lang="en-US" sz="2000" dirty="0"/>
              <a:t>Filed with the State Office of Vital Records</a:t>
            </a:r>
          </a:p>
          <a:p>
            <a:pPr lvl="1"/>
            <a:endParaRPr lang="en-US" sz="2000" dirty="0"/>
          </a:p>
          <a:p>
            <a:r>
              <a:rPr lang="en-US" sz="2000" dirty="0">
                <a:solidFill>
                  <a:srgbClr val="FF0000"/>
                </a:solidFill>
              </a:rPr>
              <a:t>VR Regulation 511-1-3-16 </a:t>
            </a:r>
          </a:p>
        </p:txBody>
      </p:sp>
    </p:spTree>
    <p:extLst>
      <p:ext uri="{BB962C8B-B14F-4D97-AF65-F5344CB8AC3E}">
        <p14:creationId xmlns:p14="http://schemas.microsoft.com/office/powerpoint/2010/main" val="405113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46"/>
            <a:ext cx="8839200" cy="990600"/>
          </a:xfrm>
        </p:spPr>
        <p:txBody>
          <a:bodyPr/>
          <a:lstStyle/>
          <a:p>
            <a:r>
              <a:rPr lang="en-US" dirty="0"/>
              <a:t>Paternity Acknowledgement </a:t>
            </a:r>
          </a:p>
        </p:txBody>
      </p:sp>
      <p:sp>
        <p:nvSpPr>
          <p:cNvPr id="3" name="Slide Number Placeholder 2"/>
          <p:cNvSpPr>
            <a:spLocks noGrp="1"/>
          </p:cNvSpPr>
          <p:nvPr>
            <p:ph type="sldNum" sz="quarter" idx="12"/>
          </p:nvPr>
        </p:nvSpPr>
        <p:spPr>
          <a:xfrm>
            <a:off x="0" y="6356350"/>
            <a:ext cx="9144000" cy="365125"/>
          </a:xfrm>
        </p:spPr>
        <p:txBody>
          <a:bodyPr/>
          <a:lstStyle/>
          <a:p>
            <a:pPr algn="ctr">
              <a:defRPr/>
            </a:pPr>
            <a:fld id="{B70BE7DC-66A6-491C-9507-C7B4CA1E76B6}" type="slidenum">
              <a:rPr lang="en-US" smtClean="0"/>
              <a:pPr algn="ctr">
                <a:defRPr/>
              </a:pPr>
              <a:t>3</a:t>
            </a:fld>
            <a:endParaRPr lang="en-US" dirty="0"/>
          </a:p>
        </p:txBody>
      </p:sp>
      <p:sp>
        <p:nvSpPr>
          <p:cNvPr id="5" name="Rectangle 4"/>
          <p:cNvSpPr/>
          <p:nvPr/>
        </p:nvSpPr>
        <p:spPr>
          <a:xfrm>
            <a:off x="1143000" y="1524000"/>
            <a:ext cx="6858000" cy="2862322"/>
          </a:xfrm>
          <a:prstGeom prst="rect">
            <a:avLst/>
          </a:prstGeom>
        </p:spPr>
        <p:txBody>
          <a:bodyPr wrap="square">
            <a:spAutoFit/>
          </a:bodyPr>
          <a:lstStyle/>
          <a:p>
            <a:r>
              <a:rPr lang="en-US" sz="2000" u="sng" dirty="0"/>
              <a:t>A signed PA form allows</a:t>
            </a:r>
            <a:r>
              <a:rPr lang="en-US" sz="2000" dirty="0"/>
              <a:t>: </a:t>
            </a:r>
          </a:p>
          <a:p>
            <a:endParaRPr lang="en-US" sz="2000" dirty="0"/>
          </a:p>
          <a:p>
            <a:pPr marL="457200" indent="-457200">
              <a:buFont typeface="+mj-lt"/>
              <a:buAutoNum type="arabicPeriod"/>
            </a:pPr>
            <a:r>
              <a:rPr lang="en-US" sz="2000" dirty="0"/>
              <a:t>The parents to name the child </a:t>
            </a:r>
          </a:p>
          <a:p>
            <a:pPr marL="457200" indent="-457200">
              <a:buFont typeface="+mj-lt"/>
              <a:buAutoNum type="arabicPeriod"/>
            </a:pPr>
            <a:endParaRPr lang="en-US" sz="2000" dirty="0"/>
          </a:p>
          <a:p>
            <a:pPr marL="457200" indent="-457200">
              <a:buFont typeface="+mj-lt"/>
              <a:buAutoNum type="arabicPeriod"/>
            </a:pPr>
            <a:r>
              <a:rPr lang="en-US" sz="2000" dirty="0"/>
              <a:t>The biological father’s name to be automatically added to a child’s birth certificate </a:t>
            </a:r>
          </a:p>
          <a:p>
            <a:pPr marL="457200" indent="-457200">
              <a:buFont typeface="+mj-lt"/>
              <a:buAutoNum type="arabicPeriod"/>
            </a:pPr>
            <a:endParaRPr lang="en-US" sz="2000" dirty="0"/>
          </a:p>
          <a:p>
            <a:pPr marL="457200" indent="-457200">
              <a:buFont typeface="+mj-lt"/>
              <a:buAutoNum type="arabicPeriod"/>
            </a:pPr>
            <a:r>
              <a:rPr lang="en-US" sz="2000" dirty="0"/>
              <a:t>The father’s name to be automatically added to the Putative Father Registry  </a:t>
            </a:r>
          </a:p>
        </p:txBody>
      </p:sp>
    </p:spTree>
    <p:extLst>
      <p:ext uri="{BB962C8B-B14F-4D97-AF65-F5344CB8AC3E}">
        <p14:creationId xmlns:p14="http://schemas.microsoft.com/office/powerpoint/2010/main" val="2368613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677" y="76200"/>
            <a:ext cx="8839200" cy="990600"/>
          </a:xfrm>
        </p:spPr>
        <p:txBody>
          <a:bodyPr/>
          <a:lstStyle/>
          <a:p>
            <a:r>
              <a:rPr lang="en-US" dirty="0"/>
              <a:t>Paternity Acknowledgement </a:t>
            </a:r>
          </a:p>
        </p:txBody>
      </p:sp>
      <p:sp>
        <p:nvSpPr>
          <p:cNvPr id="2" name="Slide Number Placeholder 1"/>
          <p:cNvSpPr>
            <a:spLocks noGrp="1"/>
          </p:cNvSpPr>
          <p:nvPr>
            <p:ph type="sldNum" sz="quarter" idx="12"/>
          </p:nvPr>
        </p:nvSpPr>
        <p:spPr>
          <a:xfrm>
            <a:off x="0" y="6356350"/>
            <a:ext cx="9144000" cy="365125"/>
          </a:xfrm>
        </p:spPr>
        <p:txBody>
          <a:bodyPr/>
          <a:lstStyle/>
          <a:p>
            <a:pPr algn="ctr">
              <a:defRPr/>
            </a:pPr>
            <a:fld id="{45A8D781-E901-4C51-A6BB-E3B035261863}" type="slidenum">
              <a:rPr lang="en-US" smtClean="0"/>
              <a:pPr algn="ctr">
                <a:defRPr/>
              </a:pPr>
              <a:t>4</a:t>
            </a:fld>
            <a:endParaRPr lang="en-US" dirty="0"/>
          </a:p>
        </p:txBody>
      </p:sp>
      <p:sp>
        <p:nvSpPr>
          <p:cNvPr id="4" name="TextBox 3"/>
          <p:cNvSpPr txBox="1"/>
          <p:nvPr/>
        </p:nvSpPr>
        <p:spPr>
          <a:xfrm>
            <a:off x="1016977" y="1371600"/>
            <a:ext cx="7086600" cy="4647426"/>
          </a:xfrm>
          <a:prstGeom prst="rect">
            <a:avLst/>
          </a:prstGeom>
          <a:noFill/>
        </p:spPr>
        <p:txBody>
          <a:bodyPr wrap="square" rtlCol="0">
            <a:spAutoFit/>
          </a:bodyPr>
          <a:lstStyle/>
          <a:p>
            <a:r>
              <a:rPr lang="en-US" sz="2000" u="sng" dirty="0"/>
              <a:t>Parameters</a:t>
            </a:r>
            <a:r>
              <a:rPr lang="en-US" sz="2000" dirty="0"/>
              <a:t>: </a:t>
            </a:r>
          </a:p>
          <a:p>
            <a:endParaRPr lang="en-US" sz="2000" dirty="0"/>
          </a:p>
          <a:p>
            <a:pPr marL="457200" indent="-457200">
              <a:buFont typeface="+mj-lt"/>
              <a:buAutoNum type="arabicPeriod"/>
            </a:pPr>
            <a:r>
              <a:rPr lang="en-US" sz="2000" dirty="0"/>
              <a:t>The mother must have given birth in the state of Georgia </a:t>
            </a:r>
          </a:p>
          <a:p>
            <a:pPr marL="457200" indent="-457200">
              <a:buFont typeface="+mj-lt"/>
              <a:buAutoNum type="arabicPeriod"/>
            </a:pPr>
            <a:endParaRPr lang="en-US" sz="2000" dirty="0"/>
          </a:p>
          <a:p>
            <a:pPr marL="457200" indent="-457200">
              <a:buFont typeface="+mj-lt"/>
              <a:buAutoNum type="arabicPeriod"/>
            </a:pPr>
            <a:r>
              <a:rPr lang="en-US" sz="2000" dirty="0"/>
              <a:t>The father self-acknowledges to be the child’s biological father </a:t>
            </a:r>
          </a:p>
          <a:p>
            <a:pPr marL="457200" indent="-457200">
              <a:buFont typeface="+mj-lt"/>
              <a:buAutoNum type="arabicPeriod"/>
            </a:pPr>
            <a:endParaRPr lang="en-US" sz="2000" dirty="0"/>
          </a:p>
          <a:p>
            <a:pPr marL="457200" indent="-457200">
              <a:buFont typeface="+mj-lt"/>
              <a:buAutoNum type="arabicPeriod"/>
            </a:pPr>
            <a:r>
              <a:rPr lang="en-US" sz="2000" dirty="0"/>
              <a:t>Both parents must sign the same PA form and is strictly voluntary </a:t>
            </a:r>
          </a:p>
          <a:p>
            <a:pPr marL="457200" indent="-457200">
              <a:buFont typeface="+mj-lt"/>
              <a:buAutoNum type="arabicPeriod"/>
            </a:pPr>
            <a:endParaRPr lang="en-US" sz="2000" dirty="0"/>
          </a:p>
          <a:p>
            <a:pPr marL="457200" indent="-457200">
              <a:buFont typeface="+mj-lt"/>
              <a:buAutoNum type="arabicPeriod"/>
            </a:pPr>
            <a:r>
              <a:rPr lang="en-US" sz="2000" dirty="0"/>
              <a:t>The PA cannot be used if the mother of the child was married to anyone within 10 months prior to the birth of this child or, if for any other reason, there is another father listed on this child’s birth certificate  </a:t>
            </a:r>
          </a:p>
          <a:p>
            <a:endParaRPr lang="en-US" sz="1600" dirty="0"/>
          </a:p>
        </p:txBody>
      </p:sp>
    </p:spTree>
    <p:extLst>
      <p:ext uri="{BB962C8B-B14F-4D97-AF65-F5344CB8AC3E}">
        <p14:creationId xmlns:p14="http://schemas.microsoft.com/office/powerpoint/2010/main" val="1716311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613775" cy="990600"/>
          </a:xfrm>
        </p:spPr>
        <p:txBody>
          <a:bodyPr/>
          <a:lstStyle/>
          <a:p>
            <a:r>
              <a:rPr lang="en-US" dirty="0"/>
              <a:t>Paternity Acknowledgement </a:t>
            </a:r>
          </a:p>
        </p:txBody>
      </p:sp>
      <p:sp>
        <p:nvSpPr>
          <p:cNvPr id="4" name="Text Placeholder 3"/>
          <p:cNvSpPr>
            <a:spLocks noGrp="1"/>
          </p:cNvSpPr>
          <p:nvPr>
            <p:ph type="body" idx="1"/>
          </p:nvPr>
        </p:nvSpPr>
        <p:spPr>
          <a:xfrm>
            <a:off x="609600" y="1066800"/>
            <a:ext cx="4040188" cy="451643"/>
          </a:xfrm>
        </p:spPr>
        <p:txBody>
          <a:bodyPr/>
          <a:lstStyle/>
          <a:p>
            <a:r>
              <a:rPr lang="en-US" sz="2000" dirty="0"/>
              <a:t>PA - Child under 1 year old </a:t>
            </a:r>
          </a:p>
        </p:txBody>
      </p:sp>
      <p:sp>
        <p:nvSpPr>
          <p:cNvPr id="5" name="Content Placeholder 4"/>
          <p:cNvSpPr>
            <a:spLocks noGrp="1"/>
          </p:cNvSpPr>
          <p:nvPr>
            <p:ph sz="half" idx="2"/>
          </p:nvPr>
        </p:nvSpPr>
        <p:spPr>
          <a:xfrm>
            <a:off x="304800" y="1524000"/>
            <a:ext cx="4059238" cy="4984750"/>
          </a:xfrm>
        </p:spPr>
        <p:txBody>
          <a:bodyPr/>
          <a:lstStyle/>
          <a:p>
            <a:r>
              <a:rPr lang="en-US" sz="1800" b="1" dirty="0">
                <a:solidFill>
                  <a:srgbClr val="FF0000"/>
                </a:solidFill>
                <a:latin typeface="Arial" panose="020B0604020202020204" pitchFamily="34" charset="0"/>
                <a:cs typeface="Arial" panose="020B0604020202020204" pitchFamily="34" charset="0"/>
              </a:rPr>
              <a:t>511-1-3-.27(1) </a:t>
            </a:r>
            <a:r>
              <a:rPr lang="en-US" sz="1600" dirty="0">
                <a:latin typeface="Arial" panose="020B0604020202020204" pitchFamily="34" charset="0"/>
                <a:cs typeface="Arial" panose="020B0604020202020204" pitchFamily="34" charset="0"/>
              </a:rPr>
              <a:t>Until the registrant’s first birthday, given names may be added to, changed, or corrected upon receipt of an affidavit signed by; (a) Both parents; or (b) The mother of a child born out of wedlock; or (c) Either parent in the case of the death or incapacity of the other; or (d) The legal guardian or agency having legal custody of the registrant.</a:t>
            </a:r>
          </a:p>
          <a:p>
            <a:pPr marL="0" indent="0">
              <a:buNone/>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b="1" dirty="0">
                <a:solidFill>
                  <a:srgbClr val="FF0000"/>
                </a:solidFill>
                <a:latin typeface="Arial" panose="020B0604020202020204" pitchFamily="34" charset="0"/>
                <a:cs typeface="Arial" panose="020B0604020202020204" pitchFamily="34" charset="0"/>
              </a:rPr>
              <a:t>511-1-3-.27 (2) </a:t>
            </a:r>
            <a:r>
              <a:rPr lang="en-US" sz="1600" dirty="0">
                <a:latin typeface="Arial" panose="020B0604020202020204" pitchFamily="34" charset="0"/>
                <a:cs typeface="Arial" panose="020B0604020202020204" pitchFamily="34" charset="0"/>
              </a:rPr>
              <a:t>When a paternity affidavit has been completed and filed, no further amendment to the child’s name shall be made except upon receipt of an order from an appropriate court, or if the natural parents marry after the birth of the child and thereby legitimate the child.</a:t>
            </a:r>
          </a:p>
        </p:txBody>
      </p:sp>
      <p:sp>
        <p:nvSpPr>
          <p:cNvPr id="6" name="Text Placeholder 5"/>
          <p:cNvSpPr>
            <a:spLocks noGrp="1"/>
          </p:cNvSpPr>
          <p:nvPr>
            <p:ph type="body" sz="quarter" idx="3"/>
          </p:nvPr>
        </p:nvSpPr>
        <p:spPr>
          <a:xfrm>
            <a:off x="5029200" y="1066800"/>
            <a:ext cx="3889375" cy="451643"/>
          </a:xfrm>
        </p:spPr>
        <p:txBody>
          <a:bodyPr/>
          <a:lstStyle/>
          <a:p>
            <a:r>
              <a:rPr lang="en-US" sz="2000" dirty="0"/>
              <a:t>PA - Child over 1 year old</a:t>
            </a:r>
          </a:p>
        </p:txBody>
      </p:sp>
      <p:sp>
        <p:nvSpPr>
          <p:cNvPr id="7" name="Content Placeholder 6"/>
          <p:cNvSpPr>
            <a:spLocks noGrp="1"/>
          </p:cNvSpPr>
          <p:nvPr>
            <p:ph sz="quarter" idx="4"/>
          </p:nvPr>
        </p:nvSpPr>
        <p:spPr>
          <a:xfrm>
            <a:off x="4724400" y="1524000"/>
            <a:ext cx="4194175" cy="4683125"/>
          </a:xfrm>
        </p:spPr>
        <p:txBody>
          <a:bodyPr/>
          <a:lstStyle/>
          <a:p>
            <a:r>
              <a:rPr lang="en-US" sz="1600" b="1" dirty="0">
                <a:solidFill>
                  <a:srgbClr val="FF0000"/>
                </a:solidFill>
                <a:latin typeface="Arial" panose="020B0604020202020204" pitchFamily="34" charset="0"/>
                <a:cs typeface="Arial" panose="020B0604020202020204" pitchFamily="34" charset="0"/>
              </a:rPr>
              <a:t>511-1-3-.27 (3) </a:t>
            </a:r>
            <a:r>
              <a:rPr lang="en-US" sz="1600" dirty="0">
                <a:latin typeface="Arial" panose="020B0604020202020204" pitchFamily="34" charset="0"/>
                <a:cs typeface="Arial" panose="020B0604020202020204" pitchFamily="34" charset="0"/>
              </a:rPr>
              <a:t>After one year from the date of birth, the provisions of Rules 511-1-3-.25 and 511-1-3-.10 must be followed to add a given name omitted on the birth certificate, or to amend a given name if the name was misspelled on the birth certificate. The State Registrar may change a given name after one year only upon receipt of an order from a court of competent jurisdiction requiring such change. </a:t>
            </a:r>
          </a:p>
          <a:p>
            <a:pPr marL="0" indent="0">
              <a:buNone/>
            </a:pPr>
            <a:endParaRPr lang="en-US" sz="1600" dirty="0">
              <a:latin typeface="Arial" panose="020B0604020202020204" pitchFamily="34" charset="0"/>
              <a:cs typeface="Arial" panose="020B0604020202020204" pitchFamily="34" charset="0"/>
            </a:endParaRPr>
          </a:p>
          <a:p>
            <a:r>
              <a:rPr lang="en-US" sz="1600" b="1" dirty="0">
                <a:solidFill>
                  <a:srgbClr val="FF0000"/>
                </a:solidFill>
                <a:latin typeface="Arial" panose="020B0604020202020204" pitchFamily="34" charset="0"/>
                <a:cs typeface="Arial" panose="020B0604020202020204" pitchFamily="34" charset="0"/>
              </a:rPr>
              <a:t>511-1-3-.25 </a:t>
            </a:r>
            <a:r>
              <a:rPr lang="en-US" sz="1600" i="1" dirty="0">
                <a:latin typeface="Arial" panose="020B0604020202020204" pitchFamily="34" charset="0"/>
                <a:cs typeface="Arial" panose="020B0604020202020204" pitchFamily="34" charset="0"/>
              </a:rPr>
              <a:t>speaks on the amendment process</a:t>
            </a:r>
          </a:p>
        </p:txBody>
      </p:sp>
      <p:sp>
        <p:nvSpPr>
          <p:cNvPr id="2" name="Slide Number Placeholder 1"/>
          <p:cNvSpPr>
            <a:spLocks noGrp="1"/>
          </p:cNvSpPr>
          <p:nvPr>
            <p:ph type="sldNum" sz="quarter" idx="12"/>
          </p:nvPr>
        </p:nvSpPr>
        <p:spPr>
          <a:xfrm>
            <a:off x="0" y="6356350"/>
            <a:ext cx="9144000" cy="365125"/>
          </a:xfrm>
        </p:spPr>
        <p:txBody>
          <a:bodyPr/>
          <a:lstStyle/>
          <a:p>
            <a:pPr algn="ctr">
              <a:defRPr/>
            </a:pPr>
            <a:fld id="{45A8D781-E901-4C51-A6BB-E3B035261863}" type="slidenum">
              <a:rPr lang="en-US" smtClean="0"/>
              <a:pPr algn="ctr">
                <a:defRPr/>
              </a:pPr>
              <a:t>5</a:t>
            </a:fld>
            <a:endParaRPr lang="en-US" dirty="0"/>
          </a:p>
        </p:txBody>
      </p:sp>
    </p:spTree>
    <p:extLst>
      <p:ext uri="{BB962C8B-B14F-4D97-AF65-F5344CB8AC3E}">
        <p14:creationId xmlns:p14="http://schemas.microsoft.com/office/powerpoint/2010/main" val="169060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PA:  July 1, 2016 Changes </a:t>
            </a:r>
          </a:p>
        </p:txBody>
      </p:sp>
      <p:sp>
        <p:nvSpPr>
          <p:cNvPr id="3" name="Content Placeholder 2"/>
          <p:cNvSpPr>
            <a:spLocks noGrp="1"/>
          </p:cNvSpPr>
          <p:nvPr>
            <p:ph idx="1"/>
          </p:nvPr>
        </p:nvSpPr>
        <p:spPr>
          <a:xfrm>
            <a:off x="457200" y="990600"/>
            <a:ext cx="8229600" cy="4525963"/>
          </a:xfrm>
        </p:spPr>
        <p:txBody>
          <a:bodyPr>
            <a:normAutofit fontScale="77500" lnSpcReduction="20000"/>
          </a:bodyPr>
          <a:lstStyle/>
          <a:p>
            <a:r>
              <a:rPr lang="en-US" sz="2900" dirty="0">
                <a:latin typeface="Arial" panose="020B0604020202020204" pitchFamily="34" charset="0"/>
                <a:cs typeface="Arial" panose="020B0604020202020204" pitchFamily="34" charset="0"/>
              </a:rPr>
              <a:t>Governor Deal signed SB64 into law in April; effective July 1</a:t>
            </a: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Major changes</a:t>
            </a: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a:p>
            <a:pPr lvl="1"/>
            <a:r>
              <a:rPr lang="en-US" sz="2900" dirty="0">
                <a:latin typeface="Arial" panose="020B0604020202020204" pitchFamily="34" charset="0"/>
                <a:cs typeface="Arial" panose="020B0604020202020204" pitchFamily="34" charset="0"/>
              </a:rPr>
              <a:t>Can no longer do a voluntary legitimation; must be a court-ordered legitimation OR dad must marry mom and recognizes child as his own</a:t>
            </a: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a:p>
            <a:pPr lvl="1"/>
            <a:r>
              <a:rPr lang="en-US" sz="2900" dirty="0">
                <a:latin typeface="Arial" panose="020B0604020202020204" pitchFamily="34" charset="0"/>
                <a:cs typeface="Arial" panose="020B0604020202020204" pitchFamily="34" charset="0"/>
              </a:rPr>
              <a:t>PA form 3940 changed </a:t>
            </a:r>
          </a:p>
          <a:p>
            <a:pPr lvl="2"/>
            <a:r>
              <a:rPr lang="en-US" sz="2900" dirty="0">
                <a:latin typeface="Arial" panose="020B0604020202020204" pitchFamily="34" charset="0"/>
                <a:cs typeface="Arial" panose="020B0604020202020204" pitchFamily="34" charset="0"/>
              </a:rPr>
              <a:t>Posted on the VR website</a:t>
            </a:r>
          </a:p>
          <a:p>
            <a:pPr lvl="2"/>
            <a:r>
              <a:rPr lang="en-US" sz="2900" dirty="0">
                <a:latin typeface="Arial" panose="020B0604020202020204" pitchFamily="34" charset="0"/>
                <a:cs typeface="Arial" panose="020B0604020202020204" pitchFamily="34" charset="0"/>
              </a:rPr>
              <a:t>Previous versions not acceptable</a:t>
            </a: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a:p>
            <a:pPr lvl="1"/>
            <a:r>
              <a:rPr lang="en-US" sz="2900" dirty="0">
                <a:latin typeface="Arial" panose="020B0604020202020204" pitchFamily="34" charset="0"/>
                <a:cs typeface="Arial" panose="020B0604020202020204" pitchFamily="34" charset="0"/>
              </a:rPr>
              <a:t>PA form must be filed with the State Office within 30 days of execution/signature date</a:t>
            </a:r>
          </a:p>
          <a:p>
            <a:pPr lvl="1"/>
            <a:endParaRPr lang="en-US" dirty="0"/>
          </a:p>
          <a:p>
            <a:pPr lvl="1"/>
            <a:endParaRPr lang="en-US" dirty="0"/>
          </a:p>
        </p:txBody>
      </p:sp>
      <p:sp>
        <p:nvSpPr>
          <p:cNvPr id="4" name="Slide Number Placeholder 3"/>
          <p:cNvSpPr>
            <a:spLocks noGrp="1"/>
          </p:cNvSpPr>
          <p:nvPr>
            <p:ph type="sldNum" sz="quarter" idx="12"/>
          </p:nvPr>
        </p:nvSpPr>
        <p:spPr>
          <a:xfrm>
            <a:off x="0" y="6324600"/>
            <a:ext cx="9144000" cy="365125"/>
          </a:xfrm>
        </p:spPr>
        <p:txBody>
          <a:bodyPr/>
          <a:lstStyle/>
          <a:p>
            <a:pPr algn="ctr"/>
            <a:fld id="{B8F813C6-6CA0-4F56-99B8-18F470DEE37B}" type="slidenum">
              <a:rPr lang="en-US" smtClean="0"/>
              <a:pPr algn="ctr"/>
              <a:t>6</a:t>
            </a:fld>
            <a:endParaRPr lang="en-US" dirty="0"/>
          </a:p>
        </p:txBody>
      </p:sp>
    </p:spTree>
    <p:extLst>
      <p:ext uri="{BB962C8B-B14F-4D97-AF65-F5344CB8AC3E}">
        <p14:creationId xmlns:p14="http://schemas.microsoft.com/office/powerpoint/2010/main" val="94183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54"/>
            <a:ext cx="8839200" cy="990600"/>
          </a:xfrm>
        </p:spPr>
        <p:txBody>
          <a:bodyPr/>
          <a:lstStyle/>
          <a:p>
            <a:r>
              <a:rPr lang="en-US" dirty="0"/>
              <a:t>PA:  July 1, 2016 Changes </a:t>
            </a:r>
          </a:p>
        </p:txBody>
      </p:sp>
      <p:sp>
        <p:nvSpPr>
          <p:cNvPr id="3" name="Content Placeholder 2"/>
          <p:cNvSpPr>
            <a:spLocks noGrp="1"/>
          </p:cNvSpPr>
          <p:nvPr>
            <p:ph idx="1"/>
          </p:nvPr>
        </p:nvSpPr>
        <p:spPr>
          <a:xfrm>
            <a:off x="457200" y="1024054"/>
            <a:ext cx="8229600" cy="5605346"/>
          </a:xfrm>
        </p:spPr>
        <p:txBody>
          <a:bodyPr>
            <a:normAutofit fontScale="47500" lnSpcReduction="20000"/>
          </a:bodyPr>
          <a:lstStyle/>
          <a:p>
            <a:pPr>
              <a:lnSpc>
                <a:spcPct val="170000"/>
              </a:lnSpc>
            </a:pPr>
            <a:r>
              <a:rPr lang="en-US" sz="4200" dirty="0">
                <a:latin typeface="Arial" panose="020B0604020202020204" pitchFamily="34" charset="0"/>
                <a:cs typeface="Arial" panose="020B0604020202020204" pitchFamily="34" charset="0"/>
              </a:rPr>
              <a:t>After the document is filed, the following persons can request a certified copy from the State Office</a:t>
            </a:r>
            <a:r>
              <a:rPr lang="en-US" sz="4200" dirty="0" smtClean="0">
                <a:latin typeface="Arial" panose="020B0604020202020204" pitchFamily="34" charset="0"/>
                <a:cs typeface="Arial" panose="020B0604020202020204" pitchFamily="34" charset="0"/>
              </a:rPr>
              <a:t>:</a:t>
            </a:r>
          </a:p>
          <a:p>
            <a:pPr marL="685800" lvl="1" indent="-342900">
              <a:buFont typeface="+mj-lt"/>
              <a:buAutoNum type="arabicPeriod"/>
            </a:pPr>
            <a:r>
              <a:rPr lang="en-US" sz="4200" dirty="0" smtClean="0">
                <a:latin typeface="Arial" panose="020B0604020202020204" pitchFamily="34" charset="0"/>
                <a:cs typeface="Arial" panose="020B0604020202020204" pitchFamily="34" charset="0"/>
              </a:rPr>
              <a:t>Any person who signed it</a:t>
            </a:r>
          </a:p>
          <a:p>
            <a:pPr marL="685800" lvl="1" indent="-342900">
              <a:buFont typeface="+mj-lt"/>
              <a:buAutoNum type="arabicPeriod"/>
            </a:pPr>
            <a:r>
              <a:rPr lang="en-US" sz="4200" dirty="0" smtClean="0">
                <a:latin typeface="Arial" panose="020B0604020202020204" pitchFamily="34" charset="0"/>
                <a:cs typeface="Arial" panose="020B0604020202020204" pitchFamily="34" charset="0"/>
              </a:rPr>
              <a:t>The </a:t>
            </a:r>
            <a:r>
              <a:rPr lang="en-US" sz="4200" dirty="0">
                <a:latin typeface="Arial" panose="020B0604020202020204" pitchFamily="34" charset="0"/>
                <a:cs typeface="Arial" panose="020B0604020202020204" pitchFamily="34" charset="0"/>
              </a:rPr>
              <a:t>guardian or temporary representative of any person who signed it</a:t>
            </a:r>
          </a:p>
          <a:p>
            <a:pPr marL="685800" lvl="1" indent="-342900">
              <a:buFont typeface="+mj-lt"/>
              <a:buAutoNum type="arabicPeriod"/>
            </a:pPr>
            <a:r>
              <a:rPr lang="en-US" sz="4200" dirty="0">
                <a:latin typeface="Arial" panose="020B0604020202020204" pitchFamily="34" charset="0"/>
                <a:cs typeface="Arial" panose="020B0604020202020204" pitchFamily="34" charset="0"/>
              </a:rPr>
              <a:t>The child if he or she is at least 18 years old</a:t>
            </a:r>
          </a:p>
          <a:p>
            <a:pPr marL="685800" lvl="1" indent="-342900">
              <a:buFont typeface="+mj-lt"/>
              <a:buAutoNum type="arabicPeriod"/>
            </a:pPr>
            <a:r>
              <a:rPr lang="en-US" sz="4200" dirty="0">
                <a:latin typeface="Arial" panose="020B0604020202020204" pitchFamily="34" charset="0"/>
                <a:cs typeface="Arial" panose="020B0604020202020204" pitchFamily="34" charset="0"/>
              </a:rPr>
              <a:t>The guardian, temporary guardian, or legal custodian of the child</a:t>
            </a:r>
          </a:p>
          <a:p>
            <a:pPr marL="685800" lvl="1" indent="-342900">
              <a:buFont typeface="+mj-lt"/>
              <a:buAutoNum type="arabicPeriod"/>
            </a:pPr>
            <a:r>
              <a:rPr lang="en-US" sz="4200" dirty="0">
                <a:latin typeface="Arial" panose="020B0604020202020204" pitchFamily="34" charset="0"/>
                <a:cs typeface="Arial" panose="020B0604020202020204" pitchFamily="34" charset="0"/>
              </a:rPr>
              <a:t>The child’s living legal spouse, next of kin, legal </a:t>
            </a:r>
            <a:r>
              <a:rPr lang="en-US" sz="4200" dirty="0" smtClean="0">
                <a:latin typeface="Arial" panose="020B0604020202020204" pitchFamily="34" charset="0"/>
                <a:cs typeface="Arial" panose="020B0604020202020204" pitchFamily="34" charset="0"/>
              </a:rPr>
              <a:t>representative</a:t>
            </a:r>
            <a:r>
              <a:rPr lang="en-US" sz="4200" dirty="0">
                <a:latin typeface="Arial" panose="020B0604020202020204" pitchFamily="34" charset="0"/>
                <a:cs typeface="Arial" panose="020B0604020202020204" pitchFamily="34" charset="0"/>
              </a:rPr>
              <a:t>, or someone who has applied in good faith to become the child’s legal representative</a:t>
            </a:r>
          </a:p>
          <a:p>
            <a:pPr marL="685800" lvl="1" indent="-342900">
              <a:buFont typeface="+mj-lt"/>
              <a:buAutoNum type="arabicPeriod"/>
            </a:pPr>
            <a:r>
              <a:rPr lang="en-US" sz="4200" dirty="0">
                <a:latin typeface="Arial" panose="020B0604020202020204" pitchFamily="34" charset="0"/>
                <a:cs typeface="Arial" panose="020B0604020202020204" pitchFamily="34" charset="0"/>
              </a:rPr>
              <a:t>A government agency who needs it for official purposes</a:t>
            </a:r>
          </a:p>
          <a:p>
            <a:pPr marL="685800" lvl="1" indent="-342900">
              <a:buFont typeface="+mj-lt"/>
              <a:buAutoNum type="arabicPeriod"/>
            </a:pPr>
            <a:r>
              <a:rPr lang="en-US" sz="4200" dirty="0">
                <a:latin typeface="Arial" panose="020B0604020202020204" pitchFamily="34" charset="0"/>
                <a:cs typeface="Arial" panose="020B0604020202020204" pitchFamily="34" charset="0"/>
              </a:rPr>
              <a:t>In response to a court order or subpoena</a:t>
            </a:r>
          </a:p>
          <a:p>
            <a:pPr marL="685800" lvl="1" indent="-342900">
              <a:buFont typeface="+mj-lt"/>
              <a:buAutoNum type="arabicPeriod"/>
            </a:pPr>
            <a:r>
              <a:rPr lang="en-US" sz="4200" dirty="0">
                <a:latin typeface="Arial" panose="020B0604020202020204" pitchFamily="34" charset="0"/>
                <a:cs typeface="Arial" panose="020B0604020202020204" pitchFamily="34" charset="0"/>
              </a:rPr>
              <a:t>An attorney licensed in GA who needs it for purposes of legal investigation on behalf of a client</a:t>
            </a:r>
          </a:p>
          <a:p>
            <a:pPr marL="685800" lvl="1" indent="-342900">
              <a:buFont typeface="+mj-lt"/>
              <a:buAutoNum type="arabicPeriod"/>
            </a:pPr>
            <a:r>
              <a:rPr lang="en-US" sz="4200" dirty="0">
                <a:latin typeface="Arial" panose="020B0604020202020204" pitchFamily="34" charset="0"/>
                <a:cs typeface="Arial" panose="020B0604020202020204" pitchFamily="34" charset="0"/>
              </a:rPr>
              <a:t>A licensed child placement agency that needs it for official purposes</a:t>
            </a:r>
          </a:p>
          <a:p>
            <a:pPr marL="457200" lvl="1" indent="0">
              <a:buNone/>
            </a:pPr>
            <a:endParaRPr lang="en-US" dirty="0"/>
          </a:p>
          <a:p>
            <a:pPr lvl="1"/>
            <a:endParaRPr lang="en-US" dirty="0"/>
          </a:p>
          <a:p>
            <a:pPr lvl="1"/>
            <a:endParaRPr lang="en-US" dirty="0"/>
          </a:p>
        </p:txBody>
      </p:sp>
      <p:sp>
        <p:nvSpPr>
          <p:cNvPr id="4" name="Slide Number Placeholder 3"/>
          <p:cNvSpPr>
            <a:spLocks noGrp="1"/>
          </p:cNvSpPr>
          <p:nvPr>
            <p:ph type="sldNum" sz="quarter" idx="12"/>
          </p:nvPr>
        </p:nvSpPr>
        <p:spPr>
          <a:xfrm>
            <a:off x="0" y="6356350"/>
            <a:ext cx="9144000" cy="365125"/>
          </a:xfrm>
        </p:spPr>
        <p:txBody>
          <a:bodyPr/>
          <a:lstStyle/>
          <a:p>
            <a:pPr algn="ctr"/>
            <a:fld id="{B8F813C6-6CA0-4F56-99B8-18F470DEE37B}" type="slidenum">
              <a:rPr lang="en-US" smtClean="0"/>
              <a:pPr algn="ctr"/>
              <a:t>7</a:t>
            </a:fld>
            <a:endParaRPr lang="en-US" dirty="0"/>
          </a:p>
        </p:txBody>
      </p:sp>
    </p:spTree>
    <p:extLst>
      <p:ext uri="{BB962C8B-B14F-4D97-AF65-F5344CB8AC3E}">
        <p14:creationId xmlns:p14="http://schemas.microsoft.com/office/powerpoint/2010/main" val="161037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23"/>
            <a:ext cx="7886700" cy="762000"/>
          </a:xfrm>
        </p:spPr>
        <p:txBody>
          <a:bodyPr>
            <a:noAutofit/>
          </a:bodyPr>
          <a:lstStyle/>
          <a:p>
            <a:r>
              <a:rPr lang="en-US" sz="4000" dirty="0" smtClean="0"/>
              <a:t>Requirement vs Practice </a:t>
            </a:r>
            <a:endParaRPr lang="en-US" sz="4000" dirty="0"/>
          </a:p>
        </p:txBody>
      </p:sp>
      <p:sp>
        <p:nvSpPr>
          <p:cNvPr id="3" name="Content Placeholder 2"/>
          <p:cNvSpPr>
            <a:spLocks noGrp="1"/>
          </p:cNvSpPr>
          <p:nvPr>
            <p:ph idx="1"/>
          </p:nvPr>
        </p:nvSpPr>
        <p:spPr>
          <a:xfrm>
            <a:off x="685800" y="838200"/>
            <a:ext cx="7886700" cy="6364098"/>
          </a:xfrm>
        </p:spPr>
        <p:txBody>
          <a:bodyPr>
            <a:noAutofit/>
          </a:bodyPr>
          <a:lstStyle/>
          <a:p>
            <a:r>
              <a:rPr lang="en-US" sz="1600" dirty="0">
                <a:latin typeface="Arial" panose="020B0604020202020204" pitchFamily="34" charset="0"/>
                <a:cs typeface="Arial" panose="020B0604020202020204" pitchFamily="34" charset="0"/>
              </a:rPr>
              <a:t>The PA statute does not require a parent/legal guardian of a minor to sign the form.  Yet, there are plenty of other statutes in the Georgia Code that require parental consent with regard to minors.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Parental consent for minors is requested on the new form as a matter of practice and procedure, not a matter of law or regulation</a:t>
            </a:r>
          </a:p>
          <a:p>
            <a:pPr lvl="1"/>
            <a:r>
              <a:rPr lang="en-US" sz="1600" dirty="0">
                <a:latin typeface="Arial" panose="020B0604020202020204" pitchFamily="34" charset="0"/>
                <a:cs typeface="Arial" panose="020B0604020202020204" pitchFamily="34" charset="0"/>
              </a:rPr>
              <a:t>The “age of majority” in Georgia is eighteen. </a:t>
            </a:r>
          </a:p>
          <a:p>
            <a:pPr lvl="1"/>
            <a:r>
              <a:rPr lang="en-US" sz="1600" dirty="0">
                <a:latin typeface="Arial" panose="020B0604020202020204" pitchFamily="34" charset="0"/>
                <a:cs typeface="Arial" panose="020B0604020202020204" pitchFamily="34" charset="0"/>
              </a:rPr>
              <a:t>Contracts signed by a minor are voidable at the minor’s election, but not void.  Code Sections 13-3-20, 13-5-3, 44-5-41.  </a:t>
            </a:r>
          </a:p>
          <a:p>
            <a:pPr lvl="1"/>
            <a:r>
              <a:rPr lang="en-US" sz="1600" dirty="0">
                <a:latin typeface="Arial" panose="020B0604020202020204" pitchFamily="34" charset="0"/>
                <a:cs typeface="Arial" panose="020B0604020202020204" pitchFamily="34" charset="0"/>
              </a:rPr>
              <a:t>A minor’s signature on a PA is susceptible to legal challenge.  As a practical matter, what we gain from the parental co-signature is that it makes it harder for the minor (or anyone else) to argue that the minor didn’t know what they were signing.  </a:t>
            </a:r>
          </a:p>
          <a:p>
            <a:pPr lvl="1"/>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 unwed parent under the age of 18 may sign without parental consent if he/she is on active duty with the military, or emancipation has been granted by a court order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Laws in other states are all over the board.  North Dakota and Florida allow minors to sign PAs, though the Florida Department of Health “encourages” parents to countersign.  New York does not allow minors to sign a PA.</a:t>
            </a:r>
          </a:p>
        </p:txBody>
      </p:sp>
      <p:sp>
        <p:nvSpPr>
          <p:cNvPr id="4" name="Slide Number Placeholder 3"/>
          <p:cNvSpPr>
            <a:spLocks noGrp="1"/>
          </p:cNvSpPr>
          <p:nvPr>
            <p:ph type="sldNum" sz="quarter" idx="12"/>
          </p:nvPr>
        </p:nvSpPr>
        <p:spPr>
          <a:xfrm>
            <a:off x="0" y="6356350"/>
            <a:ext cx="9144000" cy="365125"/>
          </a:xfrm>
        </p:spPr>
        <p:txBody>
          <a:bodyPr/>
          <a:lstStyle/>
          <a:p>
            <a:pPr algn="ctr"/>
            <a:fld id="{B8F813C6-6CA0-4F56-99B8-18F470DEE37B}" type="slidenum">
              <a:rPr lang="en-US" smtClean="0"/>
              <a:pPr algn="ctr"/>
              <a:t>8</a:t>
            </a:fld>
            <a:endParaRPr lang="en-US" dirty="0"/>
          </a:p>
        </p:txBody>
      </p:sp>
    </p:spTree>
    <p:extLst>
      <p:ext uri="{BB962C8B-B14F-4D97-AF65-F5344CB8AC3E}">
        <p14:creationId xmlns:p14="http://schemas.microsoft.com/office/powerpoint/2010/main" val="317732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356350"/>
            <a:ext cx="9144000" cy="365125"/>
          </a:xfrm>
        </p:spPr>
        <p:txBody>
          <a:bodyPr/>
          <a:lstStyle/>
          <a:p>
            <a:pPr algn="ctr">
              <a:defRPr/>
            </a:pPr>
            <a:fld id="{45A8D781-E901-4C51-A6BB-E3B035261863}" type="slidenum">
              <a:rPr lang="en-US" smtClean="0"/>
              <a:pPr algn="ctr">
                <a:defRPr/>
              </a:pPr>
              <a:t>9</a:t>
            </a:fld>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41" t="22031" r="14861" b="3315"/>
          <a:stretch/>
        </p:blipFill>
        <p:spPr bwMode="auto">
          <a:xfrm>
            <a:off x="381000" y="609600"/>
            <a:ext cx="8305800" cy="4685071"/>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995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6277</TotalTime>
  <Words>1295</Words>
  <Application>Microsoft Office PowerPoint</Application>
  <PresentationFormat>On-screen Show (4:3)</PresentationFormat>
  <Paragraphs>135</Paragraphs>
  <Slides>17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template USE ME 2</vt:lpstr>
      <vt:lpstr>PDF Document</vt:lpstr>
      <vt:lpstr>PowerPoint Presentation</vt:lpstr>
      <vt:lpstr>Paternity Acknowledgement </vt:lpstr>
      <vt:lpstr>Paternity Acknowledgement </vt:lpstr>
      <vt:lpstr>Paternity Acknowledgement </vt:lpstr>
      <vt:lpstr>Paternity Acknowledgement </vt:lpstr>
      <vt:lpstr>PA:  July 1, 2016 Changes </vt:lpstr>
      <vt:lpstr>PA:  July 1, 2016 Changes </vt:lpstr>
      <vt:lpstr>Requirement vs Practice </vt:lpstr>
      <vt:lpstr>PowerPoint Presentation</vt:lpstr>
      <vt:lpstr>PowerPoint Presentation</vt:lpstr>
      <vt:lpstr>Legitimation </vt:lpstr>
      <vt:lpstr>Legitimation:  July 1, 2016 Changes</vt:lpstr>
      <vt:lpstr>PAs &amp; Legitimations are de facto Amendments</vt:lpstr>
      <vt:lpstr>PowerPoint Presentation</vt:lpstr>
      <vt:lpstr>Rescission </vt:lpstr>
      <vt:lpstr>PowerPoint Presentation</vt:lpstr>
      <vt:lpstr>PowerPoint Presentation</vt:lpstr>
    </vt:vector>
  </TitlesOfParts>
  <Company>Georgia Dept of Community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Mayberry, D'Andre</cp:lastModifiedBy>
  <cp:revision>282</cp:revision>
  <cp:lastPrinted>2016-10-24T14:50:01Z</cp:lastPrinted>
  <dcterms:created xsi:type="dcterms:W3CDTF">2012-06-14T17:04:19Z</dcterms:created>
  <dcterms:modified xsi:type="dcterms:W3CDTF">2016-12-14T14:30:38Z</dcterms:modified>
</cp:coreProperties>
</file>