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28" r:id="rId2"/>
    <p:sldId id="290" r:id="rId3"/>
    <p:sldId id="292" r:id="rId4"/>
    <p:sldId id="284" r:id="rId5"/>
    <p:sldId id="319" r:id="rId6"/>
    <p:sldId id="325" r:id="rId7"/>
    <p:sldId id="330" r:id="rId8"/>
    <p:sldId id="321" r:id="rId9"/>
    <p:sldId id="320" r:id="rId10"/>
    <p:sldId id="326" r:id="rId11"/>
    <p:sldId id="327" r:id="rId12"/>
    <p:sldId id="293" r:id="rId13"/>
    <p:sldId id="303" r:id="rId14"/>
    <p:sldId id="323" r:id="rId15"/>
    <p:sldId id="324" r:id="rId16"/>
    <p:sldId id="259" r:id="rId17"/>
    <p:sldId id="273" r:id="rId18"/>
    <p:sldId id="322" r:id="rId19"/>
    <p:sldId id="260" r:id="rId20"/>
    <p:sldId id="329" r:id="rId21"/>
    <p:sldId id="286"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nefee, Kimberly" initials="MK" lastIdx="1" clrIdx="6">
    <p:extLst>
      <p:ext uri="{19B8F6BF-5375-455C-9EA6-DF929625EA0E}">
        <p15:presenceInfo xmlns:p15="http://schemas.microsoft.com/office/powerpoint/2012/main" userId="Menefee, Kimberly" providerId="None"/>
      </p:ext>
    </p:extLst>
  </p:cmAuthor>
  <p:cmAuthor id="1" name="Peecharagadi, Sid" initials="PS" lastIdx="3" clrIdx="0">
    <p:extLst>
      <p:ext uri="{19B8F6BF-5375-455C-9EA6-DF929625EA0E}">
        <p15:presenceInfo xmlns:p15="http://schemas.microsoft.com/office/powerpoint/2012/main" userId="Peecharagadi, Sid" providerId="None"/>
      </p:ext>
    </p:extLst>
  </p:cmAuthor>
  <p:cmAuthor id="8" name="Damon, Angela" initials="DA [2]" lastIdx="13" clrIdx="7">
    <p:extLst>
      <p:ext uri="{19B8F6BF-5375-455C-9EA6-DF929625EA0E}">
        <p15:presenceInfo xmlns:p15="http://schemas.microsoft.com/office/powerpoint/2012/main" userId="Damon, Angela" providerId="None"/>
      </p:ext>
    </p:extLst>
  </p:cmAuthor>
  <p:cmAuthor id="2" name="Damon, Angela" initials="DA" lastIdx="1" clrIdx="1">
    <p:extLst>
      <p:ext uri="{19B8F6BF-5375-455C-9EA6-DF929625EA0E}">
        <p15:presenceInfo xmlns:p15="http://schemas.microsoft.com/office/powerpoint/2012/main" userId="S-1-5-21-2672183100-1227059207-2328873036-1074007" providerId="AD"/>
      </p:ext>
    </p:extLst>
  </p:cmAuthor>
  <p:cmAuthor id="3" name="McGaughey, Anthony" initials="MA" lastIdx="1" clrIdx="2">
    <p:extLst>
      <p:ext uri="{19B8F6BF-5375-455C-9EA6-DF929625EA0E}">
        <p15:presenceInfo xmlns:p15="http://schemas.microsoft.com/office/powerpoint/2012/main" userId="S-1-5-21-2672183100-1227059207-2328873036-787074" providerId="AD"/>
      </p:ext>
    </p:extLst>
  </p:cmAuthor>
  <p:cmAuthor id="4" name="Hurtado, Kasey" initials="HK" lastIdx="2" clrIdx="3">
    <p:extLst>
      <p:ext uri="{19B8F6BF-5375-455C-9EA6-DF929625EA0E}">
        <p15:presenceInfo xmlns:p15="http://schemas.microsoft.com/office/powerpoint/2012/main" userId="Hurtado, Kasey" providerId="None"/>
      </p:ext>
    </p:extLst>
  </p:cmAuthor>
  <p:cmAuthor id="5" name="Bostick, Jehan" initials="BJ" lastIdx="48" clrIdx="4">
    <p:extLst>
      <p:ext uri="{19B8F6BF-5375-455C-9EA6-DF929625EA0E}">
        <p15:presenceInfo xmlns:p15="http://schemas.microsoft.com/office/powerpoint/2012/main" userId="Bostick, Jehan" providerId="None"/>
      </p:ext>
    </p:extLst>
  </p:cmAuthor>
  <p:cmAuthor id="6" name="Jackson, Sonia" initials="JS" lastIdx="9" clrIdx="5">
    <p:extLst>
      <p:ext uri="{19B8F6BF-5375-455C-9EA6-DF929625EA0E}">
        <p15:presenceInfo xmlns:p15="http://schemas.microsoft.com/office/powerpoint/2012/main" userId="Jackson, Son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9767" autoAdjust="0"/>
  </p:normalViewPr>
  <p:slideViewPr>
    <p:cSldViewPr snapToGrid="0">
      <p:cViewPr varScale="1">
        <p:scale>
          <a:sx n="64" d="100"/>
          <a:sy n="64" d="100"/>
        </p:scale>
        <p:origin x="9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1"/>
            <a:ext cx="3043238" cy="466725"/>
          </a:xfrm>
          <a:prstGeom prst="rect">
            <a:avLst/>
          </a:prstGeom>
        </p:spPr>
        <p:txBody>
          <a:bodyPr vert="horz" lIns="91440" tIns="45720" rIns="91440" bIns="45720" rtlCol="0"/>
          <a:lstStyle>
            <a:lvl1pPr algn="r">
              <a:defRPr sz="1200"/>
            </a:lvl1pPr>
          </a:lstStyle>
          <a:p>
            <a:fld id="{46FE4D11-9C2F-496B-B938-ABABC22162A3}" type="datetimeFigureOut">
              <a:rPr lang="en-US" smtClean="0"/>
              <a:t>9/1/2017</a:t>
            </a:fld>
            <a:endParaRPr lang="en-US"/>
          </a:p>
        </p:txBody>
      </p:sp>
      <p:sp>
        <p:nvSpPr>
          <p:cNvPr id="4" name="Footer Placeholder 3"/>
          <p:cNvSpPr>
            <a:spLocks noGrp="1"/>
          </p:cNvSpPr>
          <p:nvPr>
            <p:ph type="ftr" sz="quarter" idx="2"/>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6"/>
            <a:ext cx="3043238" cy="466725"/>
          </a:xfrm>
          <a:prstGeom prst="rect">
            <a:avLst/>
          </a:prstGeom>
        </p:spPr>
        <p:txBody>
          <a:bodyPr vert="horz" lIns="91440" tIns="45720" rIns="91440" bIns="45720" rtlCol="0" anchor="b"/>
          <a:lstStyle>
            <a:lvl1pPr algn="r">
              <a:defRPr sz="1200"/>
            </a:lvl1pPr>
          </a:lstStyle>
          <a:p>
            <a:fld id="{98CE452E-6AE0-452B-A645-46B2795FE35D}" type="slidenum">
              <a:rPr lang="en-US" smtClean="0"/>
              <a:t>‹#›</a:t>
            </a:fld>
            <a:endParaRPr lang="en-US"/>
          </a:p>
        </p:txBody>
      </p:sp>
    </p:spTree>
    <p:extLst>
      <p:ext uri="{BB962C8B-B14F-4D97-AF65-F5344CB8AC3E}">
        <p14:creationId xmlns:p14="http://schemas.microsoft.com/office/powerpoint/2010/main" val="1490401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24" tIns="46662" rIns="93324" bIns="46662" rtlCol="0"/>
          <a:lstStyle>
            <a:lvl1pPr algn="r">
              <a:defRPr sz="1200"/>
            </a:lvl1pPr>
          </a:lstStyle>
          <a:p>
            <a:fld id="{802DC5CC-7855-46FB-A04E-AD40F959D771}" type="datetimeFigureOut">
              <a:rPr lang="en-US" smtClean="0"/>
              <a:t>9/1/2017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7071"/>
          </a:xfrm>
          <a:prstGeom prst="rect">
            <a:avLst/>
          </a:prstGeom>
        </p:spPr>
        <p:txBody>
          <a:bodyPr vert="horz" lIns="93324" tIns="46662" rIns="93324" bIns="46662" rtlCol="0" anchor="b"/>
          <a:lstStyle>
            <a:lvl1pPr algn="r">
              <a:defRPr sz="1200"/>
            </a:lvl1pPr>
          </a:lstStyle>
          <a:p>
            <a:fld id="{F5E38F8E-FA37-4103-9F6B-4CE648A3CF0D}" type="slidenum">
              <a:rPr lang="en-US" smtClean="0"/>
              <a:t>‹#›</a:t>
            </a:fld>
            <a:endParaRPr lang="en-US"/>
          </a:p>
        </p:txBody>
      </p:sp>
    </p:spTree>
    <p:extLst>
      <p:ext uri="{BB962C8B-B14F-4D97-AF65-F5344CB8AC3E}">
        <p14:creationId xmlns:p14="http://schemas.microsoft.com/office/powerpoint/2010/main" val="399848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E38F8E-FA37-4103-9F6B-4CE648A3CF0D}" type="slidenum">
              <a:rPr lang="en-US" smtClean="0"/>
              <a:t>2</a:t>
            </a:fld>
            <a:endParaRPr lang="en-US"/>
          </a:p>
        </p:txBody>
      </p:sp>
    </p:spTree>
    <p:extLst>
      <p:ext uri="{BB962C8B-B14F-4D97-AF65-F5344CB8AC3E}">
        <p14:creationId xmlns:p14="http://schemas.microsoft.com/office/powerpoint/2010/main" val="71551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a:bodyPr>
          <a:lstStyle/>
          <a:p>
            <a:endParaRPr/>
          </a:p>
        </p:txBody>
      </p:sp>
    </p:spTree>
    <p:extLst>
      <p:ext uri="{BB962C8B-B14F-4D97-AF65-F5344CB8AC3E}">
        <p14:creationId xmlns:p14="http://schemas.microsoft.com/office/powerpoint/2010/main" val="197636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Sonia: Reference Gateway</a:t>
            </a:r>
            <a:r>
              <a:rPr lang="en-US" baseline="0" dirty="0"/>
              <a:t> Security &amp; Confidentiality Form</a:t>
            </a:r>
            <a:endParaRPr lang="en-US" dirty="0"/>
          </a:p>
        </p:txBody>
      </p:sp>
      <p:sp>
        <p:nvSpPr>
          <p:cNvPr id="4" name="Slide Number Placeholder 3"/>
          <p:cNvSpPr>
            <a:spLocks noGrp="1"/>
          </p:cNvSpPr>
          <p:nvPr>
            <p:ph type="sldNum" sz="quarter" idx="10"/>
          </p:nvPr>
        </p:nvSpPr>
        <p:spPr/>
        <p:txBody>
          <a:bodyPr/>
          <a:lstStyle/>
          <a:p>
            <a:fld id="{F5E38F8E-FA37-4103-9F6B-4CE648A3CF0D}" type="slidenum">
              <a:rPr lang="en-US" smtClean="0"/>
              <a:t>16</a:t>
            </a:fld>
            <a:endParaRPr lang="en-US"/>
          </a:p>
        </p:txBody>
      </p:sp>
    </p:spTree>
    <p:extLst>
      <p:ext uri="{BB962C8B-B14F-4D97-AF65-F5344CB8AC3E}">
        <p14:creationId xmlns:p14="http://schemas.microsoft.com/office/powerpoint/2010/main" val="407770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E38F8E-FA37-4103-9F6B-4CE648A3CF0D}" type="slidenum">
              <a:rPr lang="en-US" smtClean="0"/>
              <a:t>17</a:t>
            </a:fld>
            <a:endParaRPr lang="en-US"/>
          </a:p>
        </p:txBody>
      </p:sp>
    </p:spTree>
    <p:extLst>
      <p:ext uri="{BB962C8B-B14F-4D97-AF65-F5344CB8AC3E}">
        <p14:creationId xmlns:p14="http://schemas.microsoft.com/office/powerpoint/2010/main" val="2072223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E38F8E-FA37-4103-9F6B-4CE648A3CF0D}" type="slidenum">
              <a:rPr lang="en-US" smtClean="0"/>
              <a:t>19</a:t>
            </a:fld>
            <a:endParaRPr lang="en-US"/>
          </a:p>
        </p:txBody>
      </p:sp>
    </p:spTree>
    <p:extLst>
      <p:ext uri="{BB962C8B-B14F-4D97-AF65-F5344CB8AC3E}">
        <p14:creationId xmlns:p14="http://schemas.microsoft.com/office/powerpoint/2010/main" val="1204710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E38F8E-FA37-4103-9F6B-4CE648A3CF0D}" type="slidenum">
              <a:rPr lang="en-US" smtClean="0"/>
              <a:t>21</a:t>
            </a:fld>
            <a:endParaRPr lang="en-US"/>
          </a:p>
        </p:txBody>
      </p:sp>
    </p:spTree>
    <p:extLst>
      <p:ext uri="{BB962C8B-B14F-4D97-AF65-F5344CB8AC3E}">
        <p14:creationId xmlns:p14="http://schemas.microsoft.com/office/powerpoint/2010/main" val="309525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 Please provide your updates on theses slides</a:t>
            </a:r>
          </a:p>
        </p:txBody>
      </p:sp>
      <p:sp>
        <p:nvSpPr>
          <p:cNvPr id="4" name="Slide Number Placeholder 3"/>
          <p:cNvSpPr>
            <a:spLocks noGrp="1"/>
          </p:cNvSpPr>
          <p:nvPr>
            <p:ph type="sldNum" sz="quarter" idx="10"/>
          </p:nvPr>
        </p:nvSpPr>
        <p:spPr/>
        <p:txBody>
          <a:bodyPr/>
          <a:lstStyle/>
          <a:p>
            <a:fld id="{F5E38F8E-FA37-4103-9F6B-4CE648A3CF0D}" type="slidenum">
              <a:rPr lang="en-US" smtClean="0"/>
              <a:t>3</a:t>
            </a:fld>
            <a:endParaRPr lang="en-US"/>
          </a:p>
        </p:txBody>
      </p:sp>
    </p:spTree>
    <p:extLst>
      <p:ext uri="{BB962C8B-B14F-4D97-AF65-F5344CB8AC3E}">
        <p14:creationId xmlns:p14="http://schemas.microsoft.com/office/powerpoint/2010/main" val="256386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 continue</a:t>
            </a:r>
            <a:r>
              <a:rPr lang="en-US" baseline="0" dirty="0"/>
              <a:t> updates</a:t>
            </a:r>
            <a:endParaRPr lang="en-US" dirty="0"/>
          </a:p>
        </p:txBody>
      </p:sp>
      <p:sp>
        <p:nvSpPr>
          <p:cNvPr id="4" name="Slide Number Placeholder 3"/>
          <p:cNvSpPr>
            <a:spLocks noGrp="1"/>
          </p:cNvSpPr>
          <p:nvPr>
            <p:ph type="sldNum" sz="quarter" idx="10"/>
          </p:nvPr>
        </p:nvSpPr>
        <p:spPr/>
        <p:txBody>
          <a:bodyPr/>
          <a:lstStyle/>
          <a:p>
            <a:fld id="{F5E38F8E-FA37-4103-9F6B-4CE648A3CF0D}" type="slidenum">
              <a:rPr lang="en-US" smtClean="0"/>
              <a:t>4</a:t>
            </a:fld>
            <a:endParaRPr lang="en-US"/>
          </a:p>
        </p:txBody>
      </p:sp>
    </p:spTree>
    <p:extLst>
      <p:ext uri="{BB962C8B-B14F-4D97-AF65-F5344CB8AC3E}">
        <p14:creationId xmlns:p14="http://schemas.microsoft.com/office/powerpoint/2010/main" val="241657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 continue</a:t>
            </a:r>
            <a:r>
              <a:rPr lang="en-US" baseline="0" dirty="0"/>
              <a:t> updates</a:t>
            </a:r>
            <a:endParaRPr lang="en-US" dirty="0"/>
          </a:p>
        </p:txBody>
      </p:sp>
      <p:sp>
        <p:nvSpPr>
          <p:cNvPr id="4" name="Slide Number Placeholder 3"/>
          <p:cNvSpPr>
            <a:spLocks noGrp="1"/>
          </p:cNvSpPr>
          <p:nvPr>
            <p:ph type="sldNum" sz="quarter" idx="10"/>
          </p:nvPr>
        </p:nvSpPr>
        <p:spPr/>
        <p:txBody>
          <a:bodyPr/>
          <a:lstStyle/>
          <a:p>
            <a:fld id="{F5E38F8E-FA37-4103-9F6B-4CE648A3CF0D}" type="slidenum">
              <a:rPr lang="en-US" smtClean="0"/>
              <a:t>5</a:t>
            </a:fld>
            <a:endParaRPr lang="en-US"/>
          </a:p>
        </p:txBody>
      </p:sp>
    </p:spTree>
    <p:extLst>
      <p:ext uri="{BB962C8B-B14F-4D97-AF65-F5344CB8AC3E}">
        <p14:creationId xmlns:p14="http://schemas.microsoft.com/office/powerpoint/2010/main" val="238257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 continue</a:t>
            </a:r>
            <a:r>
              <a:rPr lang="en-US" baseline="0" dirty="0"/>
              <a:t> updates</a:t>
            </a:r>
            <a:endParaRPr lang="en-US" dirty="0"/>
          </a:p>
        </p:txBody>
      </p:sp>
      <p:sp>
        <p:nvSpPr>
          <p:cNvPr id="4" name="Slide Number Placeholder 3"/>
          <p:cNvSpPr>
            <a:spLocks noGrp="1"/>
          </p:cNvSpPr>
          <p:nvPr>
            <p:ph type="sldNum" sz="quarter" idx="10"/>
          </p:nvPr>
        </p:nvSpPr>
        <p:spPr/>
        <p:txBody>
          <a:bodyPr/>
          <a:lstStyle/>
          <a:p>
            <a:fld id="{F5E38F8E-FA37-4103-9F6B-4CE648A3CF0D}" type="slidenum">
              <a:rPr lang="en-US" smtClean="0"/>
              <a:t>6</a:t>
            </a:fld>
            <a:endParaRPr lang="en-US"/>
          </a:p>
        </p:txBody>
      </p:sp>
    </p:spTree>
    <p:extLst>
      <p:ext uri="{BB962C8B-B14F-4D97-AF65-F5344CB8AC3E}">
        <p14:creationId xmlns:p14="http://schemas.microsoft.com/office/powerpoint/2010/main" val="1825841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 continue</a:t>
            </a:r>
            <a:r>
              <a:rPr lang="en-US" baseline="0" dirty="0"/>
              <a:t> updates</a:t>
            </a:r>
            <a:endParaRPr lang="en-US" dirty="0"/>
          </a:p>
        </p:txBody>
      </p:sp>
      <p:sp>
        <p:nvSpPr>
          <p:cNvPr id="4" name="Slide Number Placeholder 3"/>
          <p:cNvSpPr>
            <a:spLocks noGrp="1"/>
          </p:cNvSpPr>
          <p:nvPr>
            <p:ph type="sldNum" sz="quarter" idx="10"/>
          </p:nvPr>
        </p:nvSpPr>
        <p:spPr/>
        <p:txBody>
          <a:bodyPr/>
          <a:lstStyle/>
          <a:p>
            <a:fld id="{F5E38F8E-FA37-4103-9F6B-4CE648A3CF0D}" type="slidenum">
              <a:rPr lang="en-US" smtClean="0"/>
              <a:t>9</a:t>
            </a:fld>
            <a:endParaRPr lang="en-US"/>
          </a:p>
        </p:txBody>
      </p:sp>
    </p:spTree>
    <p:extLst>
      <p:ext uri="{BB962C8B-B14F-4D97-AF65-F5344CB8AC3E}">
        <p14:creationId xmlns:p14="http://schemas.microsoft.com/office/powerpoint/2010/main" val="196188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Wave 2 requested specific</a:t>
            </a:r>
            <a:r>
              <a:rPr lang="en-US" baseline="0" dirty="0"/>
              <a:t> conversation about adding and searching documents. Therefore, we are going to go over some steps on how to do so. </a:t>
            </a:r>
            <a:endParaRPr lang="en-US" dirty="0"/>
          </a:p>
        </p:txBody>
      </p:sp>
      <p:sp>
        <p:nvSpPr>
          <p:cNvPr id="4" name="Slide Number Placeholder 3"/>
          <p:cNvSpPr>
            <a:spLocks noGrp="1"/>
          </p:cNvSpPr>
          <p:nvPr>
            <p:ph type="sldNum" sz="quarter" idx="10"/>
          </p:nvPr>
        </p:nvSpPr>
        <p:spPr/>
        <p:txBody>
          <a:bodyPr/>
          <a:lstStyle/>
          <a:p>
            <a:fld id="{F5E38F8E-FA37-4103-9F6B-4CE648A3CF0D}" type="slidenum">
              <a:rPr lang="en-US" smtClean="0"/>
              <a:t>12</a:t>
            </a:fld>
            <a:endParaRPr lang="en-US"/>
          </a:p>
        </p:txBody>
      </p:sp>
    </p:spTree>
    <p:extLst>
      <p:ext uri="{BB962C8B-B14F-4D97-AF65-F5344CB8AC3E}">
        <p14:creationId xmlns:p14="http://schemas.microsoft.com/office/powerpoint/2010/main" val="395628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a:bodyPr>
          <a:lstStyle/>
          <a:p>
            <a:endParaRPr/>
          </a:p>
        </p:txBody>
      </p:sp>
    </p:spTree>
    <p:extLst>
      <p:ext uri="{BB962C8B-B14F-4D97-AF65-F5344CB8AC3E}">
        <p14:creationId xmlns:p14="http://schemas.microsoft.com/office/powerpoint/2010/main" val="45113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a:bodyPr>
          <a:lstStyle/>
          <a:p>
            <a:endParaRPr/>
          </a:p>
        </p:txBody>
      </p:sp>
    </p:spTree>
    <p:extLst>
      <p:ext uri="{BB962C8B-B14F-4D97-AF65-F5344CB8AC3E}">
        <p14:creationId xmlns:p14="http://schemas.microsoft.com/office/powerpoint/2010/main" val="398378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2D263C-0950-4825-86A6-4DADF88DDB1B}"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751D0-1244-490C-8D0E-8DD57184696A}" type="slidenum">
              <a:rPr lang="en-US" smtClean="0"/>
              <a:t>‹#›</a:t>
            </a:fld>
            <a:endParaRPr lang="en-US"/>
          </a:p>
        </p:txBody>
      </p:sp>
    </p:spTree>
    <p:extLst>
      <p:ext uri="{BB962C8B-B14F-4D97-AF65-F5344CB8AC3E}">
        <p14:creationId xmlns:p14="http://schemas.microsoft.com/office/powerpoint/2010/main" val="292828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1097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9/1/2017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extLst>
      <p:ext uri="{BB962C8B-B14F-4D97-AF65-F5344CB8AC3E}">
        <p14:creationId xmlns:p14="http://schemas.microsoft.com/office/powerpoint/2010/main" val="374850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cstate="print"/>
          <a:srcRect/>
          <a:stretch>
            <a:fillRect/>
          </a:stretch>
        </p:blipFill>
        <p:spPr bwMode="auto">
          <a:xfrm>
            <a:off x="0" y="-114300"/>
            <a:ext cx="12192000" cy="7105650"/>
          </a:xfrm>
          <a:prstGeom prst="rect">
            <a:avLst/>
          </a:prstGeom>
          <a:noFill/>
          <a:ln w="9525">
            <a:noFill/>
            <a:miter lim="800000"/>
            <a:headEnd/>
            <a:tailEnd/>
          </a:ln>
        </p:spPr>
      </p:pic>
      <p:sp>
        <p:nvSpPr>
          <p:cNvPr id="2" name="Title 1"/>
          <p:cNvSpPr>
            <a:spLocks noGrp="1"/>
          </p:cNvSpPr>
          <p:nvPr>
            <p:ph type="ctrTitle"/>
          </p:nvPr>
        </p:nvSpPr>
        <p:spPr>
          <a:xfrm>
            <a:off x="0" y="1517903"/>
            <a:ext cx="12192000" cy="1901952"/>
          </a:xfrm>
        </p:spPr>
        <p:txBody>
          <a:bodyPr>
            <a:normAutofit/>
          </a:bodyPr>
          <a:lstStyle>
            <a:lvl1pPr>
              <a:defRPr sz="2800" b="1">
                <a:solidFill>
                  <a:schemeClr val="tx1">
                    <a:lumMod val="65000"/>
                    <a:lumOff val="35000"/>
                  </a:schemeClr>
                </a:solidFill>
                <a:latin typeface="+mj-lt"/>
              </a:defRPr>
            </a:lvl1pPr>
          </a:lstStyle>
          <a:p>
            <a:r>
              <a:rPr lang="en-US" dirty="0"/>
              <a:t>Click to edit Master title style</a:t>
            </a:r>
          </a:p>
        </p:txBody>
      </p:sp>
      <p:sp>
        <p:nvSpPr>
          <p:cNvPr id="8" name="Rectangle 90"/>
          <p:cNvSpPr>
            <a:spLocks noChangeArrowheads="1"/>
          </p:cNvSpPr>
          <p:nvPr userDrawn="1"/>
        </p:nvSpPr>
        <p:spPr bwMode="auto">
          <a:xfrm>
            <a:off x="3710517" y="3675063"/>
            <a:ext cx="82296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sz="1800" dirty="0">
              <a:solidFill>
                <a:srgbClr val="006699"/>
              </a:solidFill>
              <a:latin typeface="Arial Narrow" pitchFamily="34" charset="0"/>
            </a:endParaRPr>
          </a:p>
        </p:txBody>
      </p:sp>
    </p:spTree>
    <p:extLst>
      <p:ext uri="{BB962C8B-B14F-4D97-AF65-F5344CB8AC3E}">
        <p14:creationId xmlns:p14="http://schemas.microsoft.com/office/powerpoint/2010/main" val="42623925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 y="457200"/>
            <a:ext cx="117856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D263C-0950-4825-86A6-4DADF88DDB1B}" type="datetimeFigureOut">
              <a:rPr lang="en-US" smtClean="0"/>
              <a:t>9/1/2017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751D0-1244-490C-8D0E-8DD57184696A}" type="slidenum">
              <a:rPr lang="en-US" smtClean="0"/>
              <a:t>‹#›</a:t>
            </a:fld>
            <a:endParaRPr lang="en-US"/>
          </a:p>
        </p:txBody>
      </p:sp>
      <p:pic>
        <p:nvPicPr>
          <p:cNvPr id="7" name="Picture 4" descr="DPH_PPT2.jpg"/>
          <p:cNvPicPr>
            <a:picLocks noChangeAspect="1"/>
          </p:cNvPicPr>
          <p:nvPr/>
        </p:nvPicPr>
        <p:blipFill>
          <a:blip r:embed="rId6" cstate="print"/>
          <a:srcRect/>
          <a:stretch>
            <a:fillRect/>
          </a:stretch>
        </p:blipFill>
        <p:spPr bwMode="auto">
          <a:xfrm>
            <a:off x="0" y="-103188"/>
            <a:ext cx="12192000" cy="7064376"/>
          </a:xfrm>
          <a:prstGeom prst="rect">
            <a:avLst/>
          </a:prstGeom>
          <a:noFill/>
          <a:ln w="9525">
            <a:noFill/>
            <a:miter lim="800000"/>
            <a:headEnd/>
            <a:tailEnd/>
          </a:ln>
        </p:spPr>
      </p:pic>
    </p:spTree>
    <p:extLst>
      <p:ext uri="{BB962C8B-B14F-4D97-AF65-F5344CB8AC3E}">
        <p14:creationId xmlns:p14="http://schemas.microsoft.com/office/powerpoint/2010/main" val="20673684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mailto:sid.peecharagadi@dph.ga.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1476376" y="1516063"/>
            <a:ext cx="9191625" cy="1905000"/>
          </a:xfrm>
          <a:prstGeom prst="rect">
            <a:avLst/>
          </a:prstGeom>
          <a:noFill/>
          <a:ln w="38100">
            <a:noFill/>
            <a:miter lim="800000"/>
            <a:headEnd/>
            <a:tailEnd/>
          </a:ln>
        </p:spPr>
        <p:txBody>
          <a:bodyPr anchor="ctr"/>
          <a:lstStyle/>
          <a:p>
            <a:pPr algn="ctr">
              <a:spcAft>
                <a:spcPct val="25000"/>
              </a:spcAft>
              <a:defRPr/>
            </a:pPr>
            <a:endParaRPr lang="en-US" sz="2800" b="1" dirty="0">
              <a:solidFill>
                <a:schemeClr val="tx1">
                  <a:lumMod val="65000"/>
                  <a:lumOff val="35000"/>
                </a:schemeClr>
              </a:solidFill>
              <a:latin typeface="Segoe UI" pitchFamily="34" charset="0"/>
              <a:cs typeface="Segoe UI" pitchFamily="34" charset="0"/>
            </a:endParaRPr>
          </a:p>
        </p:txBody>
      </p:sp>
      <p:sp>
        <p:nvSpPr>
          <p:cNvPr id="12" name="Title 11"/>
          <p:cNvSpPr>
            <a:spLocks noGrp="1"/>
          </p:cNvSpPr>
          <p:nvPr>
            <p:ph type="ctrTitle"/>
          </p:nvPr>
        </p:nvSpPr>
        <p:spPr/>
        <p:txBody>
          <a:bodyPr>
            <a:normAutofit/>
          </a:bodyPr>
          <a:lstStyle/>
          <a:p>
            <a:r>
              <a:rPr lang="en-US" sz="3600" dirty="0"/>
              <a:t>Georgia Gateway Updates</a:t>
            </a:r>
          </a:p>
        </p:txBody>
      </p:sp>
      <p:sp>
        <p:nvSpPr>
          <p:cNvPr id="9" name="Text Placeholder 5"/>
          <p:cNvSpPr>
            <a:spLocks noGrp="1"/>
          </p:cNvSpPr>
          <p:nvPr>
            <p:ph type="body" sz="quarter" idx="4294967295"/>
          </p:nvPr>
        </p:nvSpPr>
        <p:spPr>
          <a:xfrm>
            <a:off x="6248400" y="3611880"/>
            <a:ext cx="4191000" cy="381000"/>
          </a:xfrm>
        </p:spPr>
        <p:txBody>
          <a:bodyPr>
            <a:no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solidFill>
                  <a:srgbClr val="595959"/>
                </a:solidFill>
              </a:rPr>
              <a:t>Nutrition Services Directors</a:t>
            </a:r>
          </a:p>
        </p:txBody>
      </p:sp>
      <p:sp>
        <p:nvSpPr>
          <p:cNvPr id="10" name="Text Placeholder 5"/>
          <p:cNvSpPr>
            <a:spLocks noGrp="1"/>
          </p:cNvSpPr>
          <p:nvPr>
            <p:ph type="body" sz="quarter" idx="4294967295"/>
          </p:nvPr>
        </p:nvSpPr>
        <p:spPr>
          <a:xfrm>
            <a:off x="6248400" y="4009644"/>
            <a:ext cx="4191000" cy="643038"/>
          </a:xfrm>
        </p:spPr>
        <p:txBody>
          <a:bodyPr>
            <a:no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solidFill>
                  <a:srgbClr val="595959"/>
                </a:solidFill>
              </a:rPr>
              <a:t>Sonia Jackson, Sid Peechagardi, Anthony McGaughey</a:t>
            </a:r>
          </a:p>
        </p:txBody>
      </p:sp>
      <p:sp>
        <p:nvSpPr>
          <p:cNvPr id="11" name="Text Placeholder 5"/>
          <p:cNvSpPr>
            <a:spLocks noGrp="1"/>
          </p:cNvSpPr>
          <p:nvPr>
            <p:ph type="body" sz="quarter" idx="4294967295"/>
          </p:nvPr>
        </p:nvSpPr>
        <p:spPr>
          <a:xfrm>
            <a:off x="6248400" y="4774378"/>
            <a:ext cx="4191000" cy="381000"/>
          </a:xfrm>
        </p:spPr>
        <p:txBody>
          <a:bodyPr>
            <a:no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solidFill>
                  <a:srgbClr val="595959"/>
                </a:solidFill>
              </a:rPr>
              <a:t>September 7, 2017</a:t>
            </a:r>
          </a:p>
        </p:txBody>
      </p:sp>
    </p:spTree>
    <p:extLst>
      <p:ext uri="{BB962C8B-B14F-4D97-AF65-F5344CB8AC3E}">
        <p14:creationId xmlns:p14="http://schemas.microsoft.com/office/powerpoint/2010/main" val="328750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Withdrawing an Application</a:t>
            </a:r>
          </a:p>
        </p:txBody>
      </p:sp>
      <p:pic>
        <p:nvPicPr>
          <p:cNvPr id="6" name="Content Placeholder 5"/>
          <p:cNvPicPr>
            <a:picLocks noGrp="1" noChangeAspect="1"/>
          </p:cNvPicPr>
          <p:nvPr>
            <p:ph idx="1"/>
          </p:nvPr>
        </p:nvPicPr>
        <p:blipFill>
          <a:blip r:embed="rId2"/>
          <a:stretch>
            <a:fillRect/>
          </a:stretch>
        </p:blipFill>
        <p:spPr>
          <a:xfrm>
            <a:off x="618566" y="1344178"/>
            <a:ext cx="11370234" cy="5110410"/>
          </a:xfrm>
          <a:prstGeom prst="rect">
            <a:avLst/>
          </a:prstGeom>
        </p:spPr>
      </p:pic>
    </p:spTree>
    <p:extLst>
      <p:ext uri="{BB962C8B-B14F-4D97-AF65-F5344CB8AC3E}">
        <p14:creationId xmlns:p14="http://schemas.microsoft.com/office/powerpoint/2010/main" val="400672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9" y="246530"/>
            <a:ext cx="11785600" cy="990600"/>
          </a:xfrm>
        </p:spPr>
        <p:txBody>
          <a:bodyPr/>
          <a:lstStyle/>
          <a:p>
            <a:r>
              <a:rPr lang="en-US" dirty="0"/>
              <a:t>Withdrawing an Application (cont.)</a:t>
            </a:r>
          </a:p>
        </p:txBody>
      </p:sp>
      <p:pic>
        <p:nvPicPr>
          <p:cNvPr id="4" name="Content Placeholder 3"/>
          <p:cNvPicPr>
            <a:picLocks noGrp="1" noChangeAspect="1"/>
          </p:cNvPicPr>
          <p:nvPr>
            <p:ph idx="1"/>
          </p:nvPr>
        </p:nvPicPr>
        <p:blipFill>
          <a:blip r:embed="rId2"/>
          <a:stretch>
            <a:fillRect/>
          </a:stretch>
        </p:blipFill>
        <p:spPr>
          <a:xfrm>
            <a:off x="283029" y="1237130"/>
            <a:ext cx="11453227" cy="4889034"/>
          </a:xfrm>
          <a:prstGeom prst="rect">
            <a:avLst/>
          </a:prstGeom>
        </p:spPr>
      </p:pic>
    </p:spTree>
    <p:extLst>
      <p:ext uri="{BB962C8B-B14F-4D97-AF65-F5344CB8AC3E}">
        <p14:creationId xmlns:p14="http://schemas.microsoft.com/office/powerpoint/2010/main" val="2618404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WIC Codes for Gateway</a:t>
            </a:r>
          </a:p>
        </p:txBody>
      </p:sp>
    </p:spTree>
    <p:extLst>
      <p:ext uri="{BB962C8B-B14F-4D97-AF65-F5344CB8AC3E}">
        <p14:creationId xmlns:p14="http://schemas.microsoft.com/office/powerpoint/2010/main" val="3008404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3200" y="613946"/>
            <a:ext cx="11785600" cy="677108"/>
          </a:xfrm>
          <a:prstGeom prst="rect">
            <a:avLst/>
          </a:prstGeom>
        </p:spPr>
        <p:txBody>
          <a:bodyPr vert="horz" wrap="square" lIns="0" tIns="0" rIns="0" bIns="0" rtlCol="0" anchor="ctr">
            <a:spAutoFit/>
          </a:bodyPr>
          <a:lstStyle/>
          <a:p>
            <a:pPr marL="12700"/>
            <a:r>
              <a:rPr lang="en-US" b="1" spc="-20" dirty="0"/>
              <a:t>New Gateway /WIC Codes Residency</a:t>
            </a:r>
            <a:endParaRPr b="1" spc="-2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9268534"/>
              </p:ext>
            </p:extLst>
          </p:nvPr>
        </p:nvGraphicFramePr>
        <p:xfrm>
          <a:off x="2517570" y="1674417"/>
          <a:ext cx="7077692" cy="4180120"/>
        </p:xfrm>
        <a:graphic>
          <a:graphicData uri="http://schemas.openxmlformats.org/drawingml/2006/table">
            <a:tbl>
              <a:tblPr firstRow="1" firstCol="1" bandRow="1"/>
              <a:tblGrid>
                <a:gridCol w="2063495">
                  <a:extLst>
                    <a:ext uri="{9D8B030D-6E8A-4147-A177-3AD203B41FA5}">
                      <a16:colId xmlns:a16="http://schemas.microsoft.com/office/drawing/2014/main" xmlns="" val="2515478806"/>
                    </a:ext>
                  </a:extLst>
                </a:gridCol>
                <a:gridCol w="3027440">
                  <a:extLst>
                    <a:ext uri="{9D8B030D-6E8A-4147-A177-3AD203B41FA5}">
                      <a16:colId xmlns:a16="http://schemas.microsoft.com/office/drawing/2014/main" xmlns="" val="2171551140"/>
                    </a:ext>
                  </a:extLst>
                </a:gridCol>
                <a:gridCol w="1986757">
                  <a:extLst>
                    <a:ext uri="{9D8B030D-6E8A-4147-A177-3AD203B41FA5}">
                      <a16:colId xmlns:a16="http://schemas.microsoft.com/office/drawing/2014/main" xmlns="" val="2870418944"/>
                    </a:ext>
                  </a:extLst>
                </a:gridCol>
              </a:tblGrid>
              <a:tr h="418012">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Gateway 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Documentation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FES receive code 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0CECE"/>
                    </a:solidFill>
                  </a:tcPr>
                </a:tc>
                <a:extLst>
                  <a:ext uri="{0D108BD9-81ED-4DB2-BD59-A6C34878D82A}">
                    <a16:rowId xmlns:a16="http://schemas.microsoft.com/office/drawing/2014/main" xmlns="" val="2024410323"/>
                  </a:ext>
                </a:extLst>
              </a:tr>
              <a:tr h="418012">
                <a:tc>
                  <a:txBody>
                    <a:bodyPr/>
                    <a:lstStyle/>
                    <a:p>
                      <a:pPr marL="0" marR="0">
                        <a:lnSpc>
                          <a:spcPct val="107000"/>
                        </a:lnSpc>
                        <a:spcBef>
                          <a:spcPts val="0"/>
                        </a:spcBef>
                        <a:spcAft>
                          <a:spcPts val="0"/>
                        </a:spcAft>
                      </a:pPr>
                      <a:r>
                        <a:rPr lang="en-US" sz="1000" b="1">
                          <a:effectLst/>
                          <a:latin typeface="Arial" panose="020B0604020202020204" pitchFamily="34" charset="0"/>
                          <a:ea typeface="Times New Roman" panose="02020603050405020304" pitchFamily="18" charset="0"/>
                          <a:cs typeface="Times New Roman" panose="02020603050405020304" pitchFamily="18" charset="0"/>
                        </a:rPr>
                        <a:t>AV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Requires Additional Verification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AV-30 Day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xmlns="" val="565076981"/>
                  </a:ext>
                </a:extLst>
              </a:tr>
              <a:tr h="418012">
                <a:tc>
                  <a:txBody>
                    <a:bodyPr/>
                    <a:lstStyle/>
                    <a:p>
                      <a:pPr marL="0" marR="0">
                        <a:lnSpc>
                          <a:spcPct val="107000"/>
                        </a:lnSpc>
                        <a:spcBef>
                          <a:spcPts val="0"/>
                        </a:spcBef>
                        <a:spcAft>
                          <a:spcPts val="0"/>
                        </a:spcAft>
                      </a:pPr>
                      <a:r>
                        <a:rPr lang="en-US" sz="1000" b="1">
                          <a:effectLst/>
                          <a:latin typeface="Arial" panose="020B0604020202020204" pitchFamily="34" charset="0"/>
                          <a:ea typeface="Times New Roman" panose="02020603050405020304" pitchFamily="18" charset="0"/>
                          <a:cs typeface="Times New Roman" panose="02020603050405020304" pitchFamily="18" charset="0"/>
                        </a:rPr>
                        <a:t>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Client Statement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CS- No Proof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xmlns="" val="842043213"/>
                  </a:ext>
                </a:extLst>
              </a:tr>
              <a:tr h="418012">
                <a:tc>
                  <a:txBody>
                    <a:bodyPr/>
                    <a:lstStyle/>
                    <a:p>
                      <a:pPr marL="0" marR="0">
                        <a:lnSpc>
                          <a:spcPct val="107000"/>
                        </a:lnSpc>
                        <a:spcBef>
                          <a:spcPts val="0"/>
                        </a:spcBef>
                        <a:spcAft>
                          <a:spcPts val="0"/>
                        </a:spcAft>
                      </a:pPr>
                      <a:r>
                        <a:rPr lang="en-US" sz="1000" b="1">
                          <a:effectLst/>
                          <a:latin typeface="Arial" panose="020B0604020202020204" pitchFamily="34" charset="0"/>
                          <a:ea typeface="Times New Roman" panose="02020603050405020304" pitchFamily="18" charset="0"/>
                          <a:cs typeface="Times New Roman" panose="02020603050405020304" pitchFamily="18" charset="0"/>
                        </a:rPr>
                        <a:t>CV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Conversion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ZZ-Need Correct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xmlns="" val="4096621658"/>
                  </a:ext>
                </a:extLst>
              </a:tr>
              <a:tr h="418012">
                <a:tc>
                  <a:txBody>
                    <a:bodyPr/>
                    <a:lstStyle/>
                    <a:p>
                      <a:pPr marL="0" marR="0">
                        <a:lnSpc>
                          <a:spcPct val="107000"/>
                        </a:lnSpc>
                        <a:spcBef>
                          <a:spcPts val="0"/>
                        </a:spcBef>
                        <a:spcAft>
                          <a:spcPts val="0"/>
                        </a:spcAft>
                      </a:pPr>
                      <a:r>
                        <a:rPr lang="en-US" sz="1000" b="1">
                          <a:effectLst/>
                          <a:latin typeface="Arial" panose="020B0604020202020204" pitchFamily="34" charset="0"/>
                          <a:ea typeface="Times New Roman" panose="02020603050405020304" pitchFamily="18" charset="0"/>
                          <a:cs typeface="Times New Roman" panose="02020603050405020304" pitchFamily="18" charset="0"/>
                        </a:rPr>
                        <a:t>DL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CE6F1"/>
                    </a:solidFill>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Driver’s License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CE6F1"/>
                    </a:solidFill>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DL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CE6F1"/>
                    </a:solidFill>
                  </a:tcPr>
                </a:tc>
                <a:extLst>
                  <a:ext uri="{0D108BD9-81ED-4DB2-BD59-A6C34878D82A}">
                    <a16:rowId xmlns:a16="http://schemas.microsoft.com/office/drawing/2014/main" xmlns="" val="3559508891"/>
                  </a:ext>
                </a:extLst>
              </a:tr>
              <a:tr h="418012">
                <a:tc>
                  <a:txBody>
                    <a:bodyPr/>
                    <a:lstStyle/>
                    <a:p>
                      <a:pPr marL="0" marR="0">
                        <a:lnSpc>
                          <a:spcPct val="107000"/>
                        </a:lnSpc>
                        <a:spcBef>
                          <a:spcPts val="0"/>
                        </a:spcBef>
                        <a:spcAft>
                          <a:spcPts val="0"/>
                        </a:spcAft>
                      </a:pPr>
                      <a:r>
                        <a:rPr lang="en-US" sz="1000" b="1">
                          <a:effectLst/>
                          <a:latin typeface="Arial" panose="020B0604020202020204" pitchFamily="34" charset="0"/>
                          <a:ea typeface="Times New Roman" panose="02020603050405020304" pitchFamily="18" charset="0"/>
                          <a:cs typeface="Times New Roman" panose="02020603050405020304" pitchFamily="18" charset="0"/>
                        </a:rPr>
                        <a:t>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Landlord Statement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xmlns="" val="672570834"/>
                  </a:ext>
                </a:extLst>
              </a:tr>
              <a:tr h="418012">
                <a:tc>
                  <a:txBody>
                    <a:bodyPr/>
                    <a:lstStyle/>
                    <a:p>
                      <a:pPr marL="0" marR="0">
                        <a:lnSpc>
                          <a:spcPct val="107000"/>
                        </a:lnSpc>
                        <a:spcBef>
                          <a:spcPts val="0"/>
                        </a:spcBef>
                        <a:spcAft>
                          <a:spcPts val="0"/>
                        </a:spcAft>
                      </a:pPr>
                      <a:r>
                        <a:rPr lang="en-US" sz="1000" b="1">
                          <a:effectLst/>
                          <a:latin typeface="Arial" panose="020B0604020202020204" pitchFamily="34" charset="0"/>
                          <a:ea typeface="Times New Roman" panose="02020603050405020304" pitchFamily="18" charset="0"/>
                          <a:cs typeface="Times New Roman" panose="02020603050405020304" pitchFamily="18" charset="0"/>
                        </a:rPr>
                        <a:t>ML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CE6F1"/>
                    </a:solidFill>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Mortgage/Lease Statement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CE6F1"/>
                    </a:solidFill>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CE6F1"/>
                    </a:solidFill>
                  </a:tcPr>
                </a:tc>
                <a:extLst>
                  <a:ext uri="{0D108BD9-81ED-4DB2-BD59-A6C34878D82A}">
                    <a16:rowId xmlns:a16="http://schemas.microsoft.com/office/drawing/2014/main" xmlns="" val="3927277557"/>
                  </a:ext>
                </a:extLst>
              </a:tr>
              <a:tr h="418012">
                <a:tc>
                  <a:txBody>
                    <a:bodyPr/>
                    <a:lstStyle/>
                    <a:p>
                      <a:pPr marL="0" marR="0">
                        <a:lnSpc>
                          <a:spcPct val="107000"/>
                        </a:lnSpc>
                        <a:spcBef>
                          <a:spcPts val="0"/>
                        </a:spcBef>
                        <a:spcAft>
                          <a:spcPts val="0"/>
                        </a:spcAft>
                      </a:pPr>
                      <a:r>
                        <a:rPr lang="en-US" sz="1000" b="1">
                          <a:effectLst/>
                          <a:latin typeface="Arial" panose="020B0604020202020204" pitchFamily="34" charset="0"/>
                          <a:ea typeface="Times New Roman" panose="02020603050405020304" pitchFamily="18" charset="0"/>
                          <a:cs typeface="Times New Roman" panose="02020603050405020304" pitchFamily="18" charset="0"/>
                        </a:rPr>
                        <a:t>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CE6F1"/>
                    </a:solidFill>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Other Acceptable Verification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CE6F1"/>
                    </a:solidFill>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CE6F1"/>
                    </a:solidFill>
                  </a:tcPr>
                </a:tc>
                <a:extLst>
                  <a:ext uri="{0D108BD9-81ED-4DB2-BD59-A6C34878D82A}">
                    <a16:rowId xmlns:a16="http://schemas.microsoft.com/office/drawing/2014/main" xmlns="" val="2909736850"/>
                  </a:ext>
                </a:extLst>
              </a:tr>
              <a:tr h="418012">
                <a:tc>
                  <a:txBody>
                    <a:bodyPr/>
                    <a:lstStyle/>
                    <a:p>
                      <a:pPr marL="0" marR="0">
                        <a:lnSpc>
                          <a:spcPct val="107000"/>
                        </a:lnSpc>
                        <a:spcBef>
                          <a:spcPts val="0"/>
                        </a:spcBef>
                        <a:spcAft>
                          <a:spcPts val="0"/>
                        </a:spcAft>
                      </a:pPr>
                      <a:r>
                        <a:rPr lang="en-US" sz="1000" b="1">
                          <a:effectLst/>
                          <a:latin typeface="Arial" panose="020B0604020202020204" pitchFamily="34" charset="0"/>
                          <a:ea typeface="Times New Roman" panose="02020603050405020304" pitchFamily="18" charset="0"/>
                          <a:cs typeface="Times New Roman" panose="02020603050405020304" pitchFamily="18" charset="0"/>
                        </a:rPr>
                        <a:t>UB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Utility Bill (Any Bill)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UB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xmlns="" val="3578229092"/>
                  </a:ext>
                </a:extLst>
              </a:tr>
              <a:tr h="418012">
                <a:tc>
                  <a:txBody>
                    <a:bodyPr/>
                    <a:lstStyle/>
                    <a:p>
                      <a:pPr marL="0" marR="0">
                        <a:lnSpc>
                          <a:spcPct val="107000"/>
                        </a:lnSpc>
                        <a:spcBef>
                          <a:spcPts val="0"/>
                        </a:spcBef>
                        <a:spcAft>
                          <a:spcPts val="0"/>
                        </a:spcAft>
                      </a:pPr>
                      <a:r>
                        <a:rPr lang="en-US" sz="1000" b="1">
                          <a:effectLst/>
                          <a:latin typeface="Arial" panose="020B0604020202020204" pitchFamily="34" charset="0"/>
                          <a:ea typeface="Times New Roman" panose="02020603050405020304" pitchFamily="18" charset="0"/>
                          <a:cs typeface="Times New Roman" panose="02020603050405020304" pitchFamily="18" charset="0"/>
                        </a:rPr>
                        <a:t>VT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CE6F1"/>
                    </a:solidFill>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Voter Registration Card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CE6F1"/>
                    </a:solidFill>
                  </a:tcPr>
                </a:tc>
                <a:tc>
                  <a:txBody>
                    <a:bodyPr/>
                    <a:lstStyle/>
                    <a:p>
                      <a:pPr marL="0" marR="0">
                        <a:lnSpc>
                          <a:spcPct val="107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VT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CE6F1"/>
                    </a:solidFill>
                  </a:tcPr>
                </a:tc>
                <a:extLst>
                  <a:ext uri="{0D108BD9-81ED-4DB2-BD59-A6C34878D82A}">
                    <a16:rowId xmlns:a16="http://schemas.microsoft.com/office/drawing/2014/main" xmlns="" val="3985121329"/>
                  </a:ext>
                </a:extLst>
              </a:tr>
            </a:tbl>
          </a:graphicData>
        </a:graphic>
      </p:graphicFrame>
    </p:spTree>
    <p:extLst>
      <p:ext uri="{BB962C8B-B14F-4D97-AF65-F5344CB8AC3E}">
        <p14:creationId xmlns:p14="http://schemas.microsoft.com/office/powerpoint/2010/main" val="233531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3200" y="613946"/>
            <a:ext cx="11785600" cy="677108"/>
          </a:xfrm>
          <a:prstGeom prst="rect">
            <a:avLst/>
          </a:prstGeom>
        </p:spPr>
        <p:txBody>
          <a:bodyPr vert="horz" wrap="square" lIns="0" tIns="0" rIns="0" bIns="0" rtlCol="0" anchor="ctr">
            <a:spAutoFit/>
          </a:bodyPr>
          <a:lstStyle/>
          <a:p>
            <a:pPr marL="12700"/>
            <a:r>
              <a:rPr lang="en-US" b="1" spc="-20" dirty="0"/>
              <a:t>New Gateway/WIC Codes Identity</a:t>
            </a:r>
            <a:endParaRPr b="1" spc="-2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256845"/>
              </p:ext>
            </p:extLst>
          </p:nvPr>
        </p:nvGraphicFramePr>
        <p:xfrm>
          <a:off x="1595252" y="1544384"/>
          <a:ext cx="9001496" cy="4880750"/>
        </p:xfrm>
        <a:graphic>
          <a:graphicData uri="http://schemas.openxmlformats.org/drawingml/2006/table">
            <a:tbl>
              <a:tblPr firstRow="1" firstCol="1" bandRow="1"/>
              <a:tblGrid>
                <a:gridCol w="1436409">
                  <a:extLst>
                    <a:ext uri="{9D8B030D-6E8A-4147-A177-3AD203B41FA5}">
                      <a16:colId xmlns:a16="http://schemas.microsoft.com/office/drawing/2014/main" xmlns="" val="999287565"/>
                    </a:ext>
                  </a:extLst>
                </a:gridCol>
                <a:gridCol w="5458354">
                  <a:extLst>
                    <a:ext uri="{9D8B030D-6E8A-4147-A177-3AD203B41FA5}">
                      <a16:colId xmlns:a16="http://schemas.microsoft.com/office/drawing/2014/main" xmlns="" val="3795290929"/>
                    </a:ext>
                  </a:extLst>
                </a:gridCol>
                <a:gridCol w="2106733">
                  <a:extLst>
                    <a:ext uri="{9D8B030D-6E8A-4147-A177-3AD203B41FA5}">
                      <a16:colId xmlns:a16="http://schemas.microsoft.com/office/drawing/2014/main" xmlns="" val="1757121084"/>
                    </a:ext>
                  </a:extLst>
                </a:gridCol>
              </a:tblGrid>
              <a:tr h="328661">
                <a:tc>
                  <a:txBody>
                    <a:bodyPr/>
                    <a:lstStyle/>
                    <a:p>
                      <a:pPr marL="0" marR="0">
                        <a:lnSpc>
                          <a:spcPct val="107000"/>
                        </a:lnSpc>
                        <a:spcBef>
                          <a:spcPts val="0"/>
                        </a:spcBef>
                        <a:spcAft>
                          <a:spcPts val="0"/>
                        </a:spcAft>
                      </a:pPr>
                      <a:r>
                        <a:rPr lang="en-US" sz="9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Gateway Code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Documentation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FES receive code as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3898856431"/>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AC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Alien Card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AC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4242680139"/>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AV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Requires Additional Verification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AV- 30 Day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3660233482"/>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BC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Birth Certificate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BC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405811677"/>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CC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Certificate of Citizenship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CC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3151941581"/>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CI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Corrections ID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CI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240392681"/>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Client Statement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CS- No Proof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475534758"/>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CV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Conversion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ZZ-Need Correct Code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3822898288"/>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DL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Driver's License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DL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512609625"/>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DC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Declaration of Citizenship (MA Only)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ZZ-Need correct Code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3969827569"/>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EA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Employment Authorization Document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ZZ-Need Correct</a:t>
                      </a:r>
                      <a:r>
                        <a:rPr lang="en-US" sz="900" baseline="0" dirty="0">
                          <a:effectLst/>
                          <a:latin typeface="Arial" panose="020B0604020202020204" pitchFamily="34" charset="0"/>
                          <a:ea typeface="Calibri" panose="020F0502020204030204" pitchFamily="34" charset="0"/>
                          <a:cs typeface="Times New Roman" panose="02020603050405020304" pitchFamily="18" charset="0"/>
                        </a:rPr>
                        <a:t> Code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3635721237"/>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FS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Federal, State or Local Government ID Card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FS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981700632"/>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HS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Hospital Record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HS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3131666108"/>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IR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Immunization Record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IR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310814951"/>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I9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I-94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ZZ-Need Correct</a:t>
                      </a:r>
                      <a:r>
                        <a:rPr lang="en-US" sz="900" baseline="0" dirty="0">
                          <a:effectLst/>
                          <a:latin typeface="Arial" panose="020B0604020202020204" pitchFamily="34" charset="0"/>
                          <a:ea typeface="Calibri" panose="020F0502020204030204" pitchFamily="34" charset="0"/>
                          <a:cs typeface="Times New Roman" panose="02020603050405020304" pitchFamily="18" charset="0"/>
                        </a:rPr>
                        <a:t> Code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641443463"/>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MD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Military ID Card/Record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MD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3319637678"/>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MR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Medicare Recipient/Entitled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ZZ-Need Correct Code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2591078303"/>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NC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Naturalization Certificate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NC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354822420"/>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OT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Other Acceptable Verification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OT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107705881"/>
                  </a:ext>
                </a:extLst>
              </a:tr>
              <a:tr h="328661">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SI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School record including report card, day care or nursery school record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SI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4115402260"/>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TV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Trafficking Victim Certification Letter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ZZ- Need Correct Code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254502999"/>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UP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US Passport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UP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432152625"/>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VR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Voter Registration Card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VR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348825665"/>
                  </a:ext>
                </a:extLst>
              </a:tr>
              <a:tr h="191974">
                <a:tc>
                  <a:txBody>
                    <a:bodyPr/>
                    <a:lstStyle/>
                    <a:p>
                      <a:pPr marL="0" marR="0">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WI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Work ID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WI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7" marR="64087"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2453463778"/>
                  </a:ext>
                </a:extLst>
              </a:tr>
            </a:tbl>
          </a:graphicData>
        </a:graphic>
      </p:graphicFrame>
    </p:spTree>
    <p:extLst>
      <p:ext uri="{BB962C8B-B14F-4D97-AF65-F5344CB8AC3E}">
        <p14:creationId xmlns:p14="http://schemas.microsoft.com/office/powerpoint/2010/main" val="78397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3200" y="613946"/>
            <a:ext cx="11785600" cy="677108"/>
          </a:xfrm>
          <a:prstGeom prst="rect">
            <a:avLst/>
          </a:prstGeom>
        </p:spPr>
        <p:txBody>
          <a:bodyPr vert="horz" wrap="square" lIns="0" tIns="0" rIns="0" bIns="0" rtlCol="0" anchor="ctr">
            <a:spAutoFit/>
          </a:bodyPr>
          <a:lstStyle/>
          <a:p>
            <a:pPr marL="12700"/>
            <a:r>
              <a:rPr lang="en-US" b="1" spc="-20" dirty="0"/>
              <a:t>New Gateway/WIC Codes Income</a:t>
            </a:r>
            <a:endParaRPr b="1" spc="-2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4905583"/>
              </p:ext>
            </p:extLst>
          </p:nvPr>
        </p:nvGraphicFramePr>
        <p:xfrm>
          <a:off x="1828801" y="1565057"/>
          <a:ext cx="9013369" cy="4942615"/>
        </p:xfrm>
        <a:graphic>
          <a:graphicData uri="http://schemas.openxmlformats.org/drawingml/2006/table">
            <a:tbl>
              <a:tblPr firstRow="1" firstCol="1" bandRow="1"/>
              <a:tblGrid>
                <a:gridCol w="2971441">
                  <a:extLst>
                    <a:ext uri="{9D8B030D-6E8A-4147-A177-3AD203B41FA5}">
                      <a16:colId xmlns:a16="http://schemas.microsoft.com/office/drawing/2014/main" xmlns="" val="1830202458"/>
                    </a:ext>
                  </a:extLst>
                </a:gridCol>
                <a:gridCol w="4036206">
                  <a:extLst>
                    <a:ext uri="{9D8B030D-6E8A-4147-A177-3AD203B41FA5}">
                      <a16:colId xmlns:a16="http://schemas.microsoft.com/office/drawing/2014/main" xmlns="" val="2907013274"/>
                    </a:ext>
                  </a:extLst>
                </a:gridCol>
                <a:gridCol w="2005722">
                  <a:extLst>
                    <a:ext uri="{9D8B030D-6E8A-4147-A177-3AD203B41FA5}">
                      <a16:colId xmlns:a16="http://schemas.microsoft.com/office/drawing/2014/main" xmlns="" val="665563484"/>
                    </a:ext>
                  </a:extLst>
                </a:gridCol>
              </a:tblGrid>
              <a:tr h="236345">
                <a:tc>
                  <a:txBody>
                    <a:bodyPr/>
                    <a:lstStyle/>
                    <a:p>
                      <a:pPr marL="0" marR="0" algn="l">
                        <a:lnSpc>
                          <a:spcPct val="107000"/>
                        </a:lnSpc>
                        <a:spcBef>
                          <a:spcPts val="0"/>
                        </a:spcBef>
                        <a:spcAft>
                          <a:spcPts val="0"/>
                        </a:spcAft>
                      </a:pPr>
                      <a:r>
                        <a:rPr lang="en-US" sz="7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Gateway Code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l">
                        <a:lnSpc>
                          <a:spcPct val="107000"/>
                        </a:lnSpc>
                        <a:spcBef>
                          <a:spcPts val="0"/>
                        </a:spcBef>
                        <a:spcAft>
                          <a:spcPts val="0"/>
                        </a:spcAft>
                      </a:pPr>
                      <a:r>
                        <a:rPr lang="en-US" sz="7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Documentation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l">
                        <a:lnSpc>
                          <a:spcPct val="107000"/>
                        </a:lnSpc>
                        <a:spcBef>
                          <a:spcPts val="0"/>
                        </a:spcBef>
                        <a:spcAft>
                          <a:spcPts val="0"/>
                        </a:spcAft>
                      </a:pPr>
                      <a:r>
                        <a:rPr lang="en-US" sz="7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FES receive code as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587029593"/>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21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MA/FS/TF Adjunctive Eligibility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GG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992306990"/>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Award Letter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959676556"/>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AV</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Requires Additional Verification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dirty="0">
                          <a:effectLst/>
                          <a:latin typeface="Arial" panose="020B0604020202020204" pitchFamily="34" charset="0"/>
                          <a:ea typeface="Calibri" panose="020F0502020204030204" pitchFamily="34" charset="0"/>
                          <a:cs typeface="Times New Roman" panose="02020603050405020304" pitchFamily="18" charset="0"/>
                        </a:rPr>
                        <a:t>AV-30 Day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2463132604"/>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BR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Business Records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BR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3973802626"/>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BX</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Electronically verified by BENDEX</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BX</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627869471"/>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CK</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Check Stubs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dirty="0">
                          <a:effectLst/>
                          <a:latin typeface="Arial" panose="020B0604020202020204" pitchFamily="34" charset="0"/>
                          <a:ea typeface="Calibri" panose="020F0502020204030204" pitchFamily="34" charset="0"/>
                          <a:cs typeface="Times New Roman" panose="02020603050405020304" pitchFamily="18" charset="0"/>
                        </a:rPr>
                        <a:t>CK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2626738958"/>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CS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Client Statement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dirty="0">
                          <a:effectLst/>
                          <a:latin typeface="Arial" panose="020B0604020202020204" pitchFamily="34" charset="0"/>
                          <a:ea typeface="Calibri" panose="020F0502020204030204" pitchFamily="34" charset="0"/>
                          <a:cs typeface="Times New Roman" panose="02020603050405020304" pitchFamily="18" charset="0"/>
                        </a:rPr>
                        <a:t>CS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3361306727"/>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CV</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Conversion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dirty="0">
                          <a:effectLst/>
                          <a:latin typeface="Arial" panose="020B0604020202020204" pitchFamily="34" charset="0"/>
                          <a:ea typeface="Calibri" panose="020F0502020204030204" pitchFamily="34" charset="0"/>
                          <a:cs typeface="Times New Roman" panose="02020603050405020304" pitchFamily="18" charset="0"/>
                        </a:rPr>
                        <a:t>ZZ- Need Correct Code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523532875"/>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DL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Electronically verified by DOL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DL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788669509"/>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FD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Electronically verified by FDSH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FD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2942239402"/>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HC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Letter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HC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86966957"/>
                  </a:ext>
                </a:extLst>
              </a:tr>
              <a:tr h="236345">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MT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Multiple Sources of Income/Not Adjunctively Eligible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dirty="0">
                          <a:effectLst/>
                          <a:latin typeface="Arial" panose="020B0604020202020204" pitchFamily="34" charset="0"/>
                          <a:ea typeface="Calibri" panose="020F0502020204030204" pitchFamily="34" charset="0"/>
                          <a:cs typeface="Times New Roman" panose="02020603050405020304" pitchFamily="18" charset="0"/>
                        </a:rPr>
                        <a:t>MT- Multiple</a:t>
                      </a:r>
                      <a:r>
                        <a:rPr lang="en-US" sz="700" baseline="0" dirty="0">
                          <a:effectLst/>
                          <a:latin typeface="Arial" panose="020B0604020202020204" pitchFamily="34" charset="0"/>
                          <a:ea typeface="Calibri" panose="020F0502020204030204" pitchFamily="34" charset="0"/>
                          <a:cs typeface="Times New Roman" panose="02020603050405020304" pitchFamily="18" charset="0"/>
                        </a:rPr>
                        <a:t> Incomes Used</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3551366057"/>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OT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Other Acceptable Verification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OT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612957543"/>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PS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Pay Stubs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PS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837212195"/>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RC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Receipts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RC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137102228"/>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SS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Social Security Records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SS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2083024327"/>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SV</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Electronically verified by SVES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SV</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2787721880"/>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SX</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Electronically verified by SDX</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SX</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2638858250"/>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TR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Tax Return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TR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890019552"/>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WC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Workers Compensation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WC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2015786731"/>
                  </a:ext>
                </a:extLst>
              </a:tr>
              <a:tr h="211679">
                <a:tc>
                  <a:txBody>
                    <a:bodyPr/>
                    <a:lstStyle/>
                    <a:p>
                      <a:pPr marL="0" marR="0" algn="l">
                        <a:lnSpc>
                          <a:spcPct val="107000"/>
                        </a:lnSpc>
                        <a:spcBef>
                          <a:spcPts val="0"/>
                        </a:spcBef>
                        <a:spcAft>
                          <a:spcPts val="0"/>
                        </a:spcAft>
                      </a:pPr>
                      <a:r>
                        <a:rPr lang="en-US" sz="700" b="1">
                          <a:effectLst/>
                          <a:latin typeface="Arial" panose="020B0604020202020204" pitchFamily="34" charset="0"/>
                          <a:ea typeface="Calibri" panose="020F0502020204030204" pitchFamily="34" charset="0"/>
                          <a:cs typeface="Times New Roman" panose="02020603050405020304" pitchFamily="18" charset="0"/>
                        </a:rPr>
                        <a:t>WF</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Wage Form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0"/>
                        </a:spcAft>
                      </a:pPr>
                      <a:r>
                        <a:rPr lang="en-US" sz="700">
                          <a:effectLst/>
                          <a:latin typeface="Arial" panose="020B0604020202020204" pitchFamily="34" charset="0"/>
                          <a:ea typeface="Calibri" panose="020F0502020204030204" pitchFamily="34" charset="0"/>
                          <a:cs typeface="Times New Roman" panose="02020603050405020304" pitchFamily="18" charset="0"/>
                        </a:rPr>
                        <a:t>WF</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301008099"/>
                  </a:ext>
                </a:extLst>
              </a:tr>
              <a:tr h="236345">
                <a:tc>
                  <a:txBody>
                    <a:bodyPr/>
                    <a:lstStyle/>
                    <a:p>
                      <a:pPr marL="0" marR="0" algn="l">
                        <a:lnSpc>
                          <a:spcPct val="107000"/>
                        </a:lnSpc>
                        <a:spcBef>
                          <a:spcPts val="0"/>
                        </a:spcBef>
                        <a:spcAft>
                          <a:spcPts val="0"/>
                        </a:spcAft>
                      </a:pPr>
                      <a:r>
                        <a:rPr lang="en-US" sz="700" b="1">
                          <a:effectLst/>
                          <a:latin typeface="Arial" panose="020B0604020202020204" pitchFamily="34" charset="0"/>
                          <a:ea typeface="Times New Roman" panose="02020603050405020304" pitchFamily="18" charset="0"/>
                          <a:cs typeface="Times New Roman" panose="02020603050405020304" pitchFamily="18" charset="0"/>
                        </a:rPr>
                        <a:t>WN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a:effectLst/>
                          <a:latin typeface="Arial" panose="020B0604020202020204" pitchFamily="34" charset="0"/>
                          <a:ea typeface="Times New Roman" panose="02020603050405020304" pitchFamily="18" charset="0"/>
                          <a:cs typeface="Times New Roman" panose="02020603050405020304" pitchFamily="18" charset="0"/>
                        </a:rPr>
                        <a:t>Electronically verified by work number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700" dirty="0">
                          <a:effectLst/>
                          <a:latin typeface="Arial" panose="020B0604020202020204" pitchFamily="34" charset="0"/>
                          <a:ea typeface="Times New Roman" panose="02020603050405020304" pitchFamily="18" charset="0"/>
                          <a:cs typeface="Times New Roman" panose="02020603050405020304" pitchFamily="18" charset="0"/>
                        </a:rPr>
                        <a:t>WN</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09" marR="45509"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3964096234"/>
                  </a:ext>
                </a:extLst>
              </a:tr>
            </a:tbl>
          </a:graphicData>
        </a:graphic>
      </p:graphicFrame>
    </p:spTree>
    <p:extLst>
      <p:ext uri="{BB962C8B-B14F-4D97-AF65-F5344CB8AC3E}">
        <p14:creationId xmlns:p14="http://schemas.microsoft.com/office/powerpoint/2010/main" val="44165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096" y="-23751"/>
            <a:ext cx="2110704" cy="897257"/>
          </a:xfrm>
          <a:prstGeom prst="rect">
            <a:avLst/>
          </a:prstGeom>
        </p:spPr>
      </p:pic>
      <p:sp>
        <p:nvSpPr>
          <p:cNvPr id="2" name="Title 1"/>
          <p:cNvSpPr>
            <a:spLocks noGrp="1"/>
          </p:cNvSpPr>
          <p:nvPr>
            <p:ph type="title"/>
          </p:nvPr>
        </p:nvSpPr>
        <p:spPr>
          <a:xfrm>
            <a:off x="203200" y="870120"/>
            <a:ext cx="11785600" cy="990600"/>
          </a:xfrm>
        </p:spPr>
        <p:txBody>
          <a:bodyPr>
            <a:normAutofit/>
          </a:bodyPr>
          <a:lstStyle/>
          <a:p>
            <a:r>
              <a:rPr lang="en-US" b="1" dirty="0"/>
              <a:t>Next Steps for Training and Implementation</a:t>
            </a:r>
          </a:p>
        </p:txBody>
      </p:sp>
      <p:sp>
        <p:nvSpPr>
          <p:cNvPr id="3" name="Content Placeholder 2"/>
          <p:cNvSpPr>
            <a:spLocks noGrp="1"/>
          </p:cNvSpPr>
          <p:nvPr>
            <p:ph idx="1"/>
          </p:nvPr>
        </p:nvSpPr>
        <p:spPr>
          <a:xfrm>
            <a:off x="609600" y="1860720"/>
            <a:ext cx="10972800" cy="4525963"/>
          </a:xfrm>
        </p:spPr>
        <p:txBody>
          <a:bodyPr>
            <a:normAutofit/>
          </a:bodyPr>
          <a:lstStyle/>
          <a:p>
            <a:r>
              <a:rPr lang="en-US" sz="2800" dirty="0"/>
              <a:t>Districts must ensure that all training sign-in sheets were submitted:</a:t>
            </a:r>
          </a:p>
          <a:p>
            <a:pPr lvl="1"/>
            <a:r>
              <a:rPr lang="en-US" dirty="0"/>
              <a:t>To Sid Peecharagadi and Sonia Jackson</a:t>
            </a:r>
          </a:p>
          <a:p>
            <a:pPr marL="457200" lvl="1" indent="0">
              <a:buNone/>
            </a:pPr>
            <a:endParaRPr lang="en-US" dirty="0"/>
          </a:p>
          <a:p>
            <a:r>
              <a:rPr lang="en-US" sz="2800" dirty="0"/>
              <a:t>Ensure all current and ongoing Social Security Administration (SSA) Rules of Behavior Form training are submitted:</a:t>
            </a:r>
          </a:p>
          <a:p>
            <a:pPr lvl="1"/>
            <a:r>
              <a:rPr lang="en-US" dirty="0">
                <a:solidFill>
                  <a:prstClr val="black"/>
                </a:solidFill>
              </a:rPr>
              <a:t>To Jehan Bostick</a:t>
            </a:r>
          </a:p>
          <a:p>
            <a:pPr marL="457200" lvl="1" indent="0">
              <a:buNone/>
            </a:pPr>
            <a:endParaRPr lang="en-US" sz="2400" b="1" i="1" dirty="0"/>
          </a:p>
          <a:p>
            <a:pPr marL="457200" lvl="1" indent="0" algn="ctr">
              <a:buNone/>
            </a:pPr>
            <a:r>
              <a:rPr lang="en-US" sz="1800" b="1" i="1" dirty="0"/>
              <a:t>Note: The SSA Security Training and Rules of Behavior Form will be required annually.  </a:t>
            </a:r>
          </a:p>
        </p:txBody>
      </p:sp>
    </p:spTree>
    <p:extLst>
      <p:ext uri="{BB962C8B-B14F-4D97-AF65-F5344CB8AC3E}">
        <p14:creationId xmlns:p14="http://schemas.microsoft.com/office/powerpoint/2010/main" val="590772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Action Steps</a:t>
            </a:r>
          </a:p>
        </p:txBody>
      </p:sp>
      <p:sp>
        <p:nvSpPr>
          <p:cNvPr id="3" name="Content Placeholder 2"/>
          <p:cNvSpPr>
            <a:spLocks noGrp="1"/>
          </p:cNvSpPr>
          <p:nvPr>
            <p:ph idx="1"/>
          </p:nvPr>
        </p:nvSpPr>
        <p:spPr/>
        <p:txBody>
          <a:bodyPr>
            <a:normAutofit/>
          </a:bodyPr>
          <a:lstStyle/>
          <a:p>
            <a:pPr marL="0" indent="0">
              <a:buNone/>
            </a:pPr>
            <a:r>
              <a:rPr lang="en-US" dirty="0"/>
              <a:t>Finalizing the following: </a:t>
            </a:r>
          </a:p>
          <a:p>
            <a:pPr lvl="1"/>
            <a:r>
              <a:rPr lang="en-US" sz="3200" dirty="0"/>
              <a:t>Secure SOG log-ins for staff </a:t>
            </a:r>
          </a:p>
          <a:p>
            <a:pPr lvl="1"/>
            <a:r>
              <a:rPr lang="en-US" sz="3200" dirty="0"/>
              <a:t>Ensure staff are continuing to “play” in Sandbox environment to become comfortable with system</a:t>
            </a:r>
          </a:p>
          <a:p>
            <a:pPr marL="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096" y="0"/>
            <a:ext cx="2110704" cy="897257"/>
          </a:xfrm>
          <a:prstGeom prst="rect">
            <a:avLst/>
          </a:prstGeom>
        </p:spPr>
      </p:pic>
    </p:spTree>
    <p:extLst>
      <p:ext uri="{BB962C8B-B14F-4D97-AF65-F5344CB8AC3E}">
        <p14:creationId xmlns:p14="http://schemas.microsoft.com/office/powerpoint/2010/main" val="1442378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p>
        </p:txBody>
      </p:sp>
      <p:sp>
        <p:nvSpPr>
          <p:cNvPr id="3" name="Content Placeholder 2"/>
          <p:cNvSpPr>
            <a:spLocks noGrp="1"/>
          </p:cNvSpPr>
          <p:nvPr>
            <p:ph idx="1"/>
          </p:nvPr>
        </p:nvSpPr>
        <p:spPr/>
        <p:txBody>
          <a:bodyPr/>
          <a:lstStyle/>
          <a:p>
            <a:r>
              <a:rPr lang="en-US" dirty="0"/>
              <a:t>Wave 2B scheduled rollout is September 5, 2017.</a:t>
            </a:r>
          </a:p>
          <a:p>
            <a:r>
              <a:rPr lang="en-US" dirty="0"/>
              <a:t>New verification codes were implemented July 10, 2017.</a:t>
            </a:r>
          </a:p>
          <a:p>
            <a:r>
              <a:rPr lang="en-US" dirty="0"/>
              <a:t>Complete SSA Confidentiality Annual Training and submit required forms upon completion.</a:t>
            </a:r>
          </a:p>
          <a:p>
            <a:r>
              <a:rPr lang="en-US" dirty="0"/>
              <a:t>All pending application in application inbox must be completed or withdrawn by end of each week.</a:t>
            </a:r>
          </a:p>
          <a:p>
            <a:endParaRPr lang="en-US" dirty="0"/>
          </a:p>
        </p:txBody>
      </p:sp>
    </p:spTree>
    <p:extLst>
      <p:ext uri="{BB962C8B-B14F-4D97-AF65-F5344CB8AC3E}">
        <p14:creationId xmlns:p14="http://schemas.microsoft.com/office/powerpoint/2010/main" val="932790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What questions do you have?</a:t>
            </a:r>
          </a:p>
        </p:txBody>
      </p:sp>
      <p:sp>
        <p:nvSpPr>
          <p:cNvPr id="3" name="Content Placeholder 2"/>
          <p:cNvSpPr>
            <a:spLocks noGrp="1"/>
          </p:cNvSpPr>
          <p:nvPr>
            <p:ph idx="1"/>
          </p:nvPr>
        </p:nvSpPr>
        <p:spPr/>
        <p:txBody>
          <a:bodyPr/>
          <a:lstStyle/>
          <a:p>
            <a:endParaRPr lang="en-US" dirty="0"/>
          </a:p>
          <a:p>
            <a:endParaRPr lang="en-US" dirty="0"/>
          </a:p>
          <a:p>
            <a:pPr marL="0" indent="0" algn="r">
              <a:buNone/>
            </a:pPr>
            <a:endParaRPr lang="en-US" dirty="0"/>
          </a:p>
          <a:p>
            <a:pPr marL="0" indent="0" algn="ctr">
              <a:buNone/>
            </a:pPr>
            <a:r>
              <a:rPr lang="en-US" sz="6000"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550" y="1731964"/>
            <a:ext cx="4406900" cy="4394200"/>
          </a:xfrm>
          <a:prstGeom prst="rect">
            <a:avLst/>
          </a:prstGeom>
        </p:spPr>
      </p:pic>
    </p:spTree>
    <p:extLst>
      <p:ext uri="{BB962C8B-B14F-4D97-AF65-F5344CB8AC3E}">
        <p14:creationId xmlns:p14="http://schemas.microsoft.com/office/powerpoint/2010/main" val="54369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Overview</a:t>
            </a:r>
          </a:p>
        </p:txBody>
      </p:sp>
      <p:sp>
        <p:nvSpPr>
          <p:cNvPr id="5" name="Content Placeholder 4"/>
          <p:cNvSpPr>
            <a:spLocks noGrp="1"/>
          </p:cNvSpPr>
          <p:nvPr>
            <p:ph sz="half" idx="1"/>
          </p:nvPr>
        </p:nvSpPr>
        <p:spPr/>
        <p:txBody>
          <a:bodyPr>
            <a:normAutofit/>
          </a:bodyPr>
          <a:lstStyle/>
          <a:p>
            <a:r>
              <a:rPr lang="en-US" dirty="0"/>
              <a:t>Provide updates on the Georgia Gateway system</a:t>
            </a:r>
          </a:p>
          <a:p>
            <a:pPr marL="0" indent="0">
              <a:buNone/>
            </a:pPr>
            <a:endParaRPr lang="en-US" dirty="0"/>
          </a:p>
          <a:p>
            <a:r>
              <a:rPr lang="en-US" dirty="0"/>
              <a:t>Define new code changes in the Georgia Gateway system</a:t>
            </a:r>
          </a:p>
          <a:p>
            <a:pPr marL="0" indent="0">
              <a:buNone/>
            </a:pPr>
            <a:endParaRPr lang="en-US" dirty="0"/>
          </a:p>
          <a:p>
            <a:r>
              <a:rPr lang="en-US" dirty="0"/>
              <a:t>Discuss upcoming events</a:t>
            </a:r>
          </a:p>
          <a:p>
            <a:pPr marL="0" indent="0">
              <a:buNone/>
            </a:pPr>
            <a:endParaRPr lang="en-US" dirty="0"/>
          </a:p>
          <a:p>
            <a:r>
              <a:rPr lang="en-US" dirty="0"/>
              <a:t>Discuss comments, suggestions, and feedback regarding the Georgia Gateway system</a:t>
            </a:r>
          </a:p>
          <a:p>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389" y="0"/>
            <a:ext cx="2614411" cy="957633"/>
          </a:xfrm>
          <a:prstGeom prst="rect">
            <a:avLst/>
          </a:prstGeom>
        </p:spPr>
      </p:pic>
    </p:spTree>
    <p:extLst>
      <p:ext uri="{BB962C8B-B14F-4D97-AF65-F5344CB8AC3E}">
        <p14:creationId xmlns:p14="http://schemas.microsoft.com/office/powerpoint/2010/main" val="1076883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 Information</a:t>
            </a:r>
          </a:p>
        </p:txBody>
      </p:sp>
      <p:pic>
        <p:nvPicPr>
          <p:cNvPr id="7" name="Content Placeholder 6"/>
          <p:cNvPicPr>
            <a:picLocks noGrp="1" noChangeAspect="1"/>
          </p:cNvPicPr>
          <p:nvPr>
            <p:ph idx="1"/>
          </p:nvPr>
        </p:nvPicPr>
        <p:blipFill>
          <a:blip r:embed="rId2"/>
          <a:stretch>
            <a:fillRect/>
          </a:stretch>
        </p:blipFill>
        <p:spPr>
          <a:xfrm>
            <a:off x="540912" y="1156982"/>
            <a:ext cx="4548010" cy="2615411"/>
          </a:xfrm>
          <a:prstGeom prst="rect">
            <a:avLst/>
          </a:prstGeom>
        </p:spPr>
      </p:pic>
      <p:pic>
        <p:nvPicPr>
          <p:cNvPr id="8" name="Picture 7"/>
          <p:cNvPicPr>
            <a:picLocks noChangeAspect="1"/>
          </p:cNvPicPr>
          <p:nvPr/>
        </p:nvPicPr>
        <p:blipFill>
          <a:blip r:embed="rId3"/>
          <a:stretch>
            <a:fillRect/>
          </a:stretch>
        </p:blipFill>
        <p:spPr>
          <a:xfrm>
            <a:off x="528719" y="3675403"/>
            <a:ext cx="4572396" cy="2895851"/>
          </a:xfrm>
          <a:prstGeom prst="rect">
            <a:avLst/>
          </a:prstGeom>
        </p:spPr>
      </p:pic>
      <p:sp>
        <p:nvSpPr>
          <p:cNvPr id="9" name="TextBox 8"/>
          <p:cNvSpPr txBox="1"/>
          <p:nvPr/>
        </p:nvSpPr>
        <p:spPr>
          <a:xfrm>
            <a:off x="6096000" y="1268940"/>
            <a:ext cx="4488509" cy="2585323"/>
          </a:xfrm>
          <a:prstGeom prst="rect">
            <a:avLst/>
          </a:prstGeom>
          <a:noFill/>
        </p:spPr>
        <p:txBody>
          <a:bodyPr wrap="square" rtlCol="0">
            <a:spAutoFit/>
          </a:bodyPr>
          <a:lstStyle/>
          <a:p>
            <a:r>
              <a:rPr lang="en-US" b="1" dirty="0"/>
              <a:t>Sid Peecharagadi PMP®</a:t>
            </a:r>
            <a:endParaRPr lang="en-US" dirty="0"/>
          </a:p>
          <a:p>
            <a:r>
              <a:rPr lang="en-US" i="1" dirty="0"/>
              <a:t>Sr. Project Manager – GA Gateway </a:t>
            </a:r>
            <a:r>
              <a:rPr lang="en-US" dirty="0"/>
              <a:t>WIC </a:t>
            </a:r>
          </a:p>
          <a:p>
            <a:r>
              <a:rPr lang="en-US" dirty="0"/>
              <a:t>Georgia Department of Public Health</a:t>
            </a:r>
          </a:p>
          <a:p>
            <a:r>
              <a:rPr lang="en-US" dirty="0"/>
              <a:t>2 Peachtree St NE (10-405)</a:t>
            </a:r>
          </a:p>
          <a:p>
            <a:r>
              <a:rPr lang="en-US" dirty="0"/>
              <a:t>Atlanta, GA  30303</a:t>
            </a:r>
          </a:p>
          <a:p>
            <a:r>
              <a:rPr lang="en-US" dirty="0"/>
              <a:t>Mobile: 404 408 8644</a:t>
            </a:r>
          </a:p>
          <a:p>
            <a:r>
              <a:rPr lang="en-US" dirty="0"/>
              <a:t>Email Address: </a:t>
            </a:r>
            <a:r>
              <a:rPr lang="en-US" u="sng" dirty="0">
                <a:hlinkClick r:id="rId4"/>
              </a:rPr>
              <a:t>Sid.Peecharagadi@dph.ga.gov</a:t>
            </a:r>
            <a:endParaRPr lang="en-US" dirty="0"/>
          </a:p>
          <a:p>
            <a:endParaRPr lang="en-US" dirty="0"/>
          </a:p>
        </p:txBody>
      </p:sp>
    </p:spTree>
    <p:extLst>
      <p:ext uri="{BB962C8B-B14F-4D97-AF65-F5344CB8AC3E}">
        <p14:creationId xmlns:p14="http://schemas.microsoft.com/office/powerpoint/2010/main" val="1001160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944" y="474024"/>
            <a:ext cx="5858112" cy="4927242"/>
          </a:xfrm>
          <a:prstGeom prst="rect">
            <a:avLst/>
          </a:prstGeom>
        </p:spPr>
      </p:pic>
    </p:spTree>
    <p:extLst>
      <p:ext uri="{BB962C8B-B14F-4D97-AF65-F5344CB8AC3E}">
        <p14:creationId xmlns:p14="http://schemas.microsoft.com/office/powerpoint/2010/main" val="1889281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Gateway Updates</a:t>
            </a:r>
          </a:p>
        </p:txBody>
      </p:sp>
    </p:spTree>
    <p:extLst>
      <p:ext uri="{BB962C8B-B14F-4D97-AF65-F5344CB8AC3E}">
        <p14:creationId xmlns:p14="http://schemas.microsoft.com/office/powerpoint/2010/main" val="15583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096" y="8571"/>
            <a:ext cx="2110704" cy="897257"/>
          </a:xfrm>
          <a:prstGeom prst="rect">
            <a:avLst/>
          </a:prstGeom>
        </p:spPr>
      </p:pic>
      <p:sp>
        <p:nvSpPr>
          <p:cNvPr id="2" name="Title 1"/>
          <p:cNvSpPr>
            <a:spLocks noGrp="1"/>
          </p:cNvSpPr>
          <p:nvPr>
            <p:ph type="title"/>
          </p:nvPr>
        </p:nvSpPr>
        <p:spPr>
          <a:xfrm>
            <a:off x="203200" y="899889"/>
            <a:ext cx="11785600" cy="990600"/>
          </a:xfrm>
        </p:spPr>
        <p:txBody>
          <a:bodyPr>
            <a:normAutofit/>
          </a:bodyPr>
          <a:lstStyle/>
          <a:p>
            <a:r>
              <a:rPr lang="en-US" b="1" dirty="0"/>
              <a:t>Gateway Updates - Where Are We Now?</a:t>
            </a:r>
          </a:p>
        </p:txBody>
      </p:sp>
      <p:sp>
        <p:nvSpPr>
          <p:cNvPr id="3" name="Content Placeholder 2"/>
          <p:cNvSpPr>
            <a:spLocks noGrp="1"/>
          </p:cNvSpPr>
          <p:nvPr>
            <p:ph idx="1"/>
          </p:nvPr>
        </p:nvSpPr>
        <p:spPr>
          <a:xfrm>
            <a:off x="609600" y="2003962"/>
            <a:ext cx="10972800" cy="4525963"/>
          </a:xfrm>
        </p:spPr>
        <p:txBody>
          <a:bodyPr>
            <a:normAutofit/>
          </a:bodyPr>
          <a:lstStyle/>
          <a:p>
            <a:endParaRPr lang="en-US" dirty="0"/>
          </a:p>
          <a:p>
            <a:endParaRPr lang="en-US" dirty="0"/>
          </a:p>
        </p:txBody>
      </p:sp>
      <p:sp>
        <p:nvSpPr>
          <p:cNvPr id="5" name="Content Placeholder 2"/>
          <p:cNvSpPr txBox="1">
            <a:spLocks/>
          </p:cNvSpPr>
          <p:nvPr/>
        </p:nvSpPr>
        <p:spPr>
          <a:xfrm>
            <a:off x="609600" y="2003962"/>
            <a:ext cx="10972800" cy="45782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Wave 1 rollout began May 1, 2017</a:t>
            </a:r>
          </a:p>
          <a:p>
            <a:r>
              <a:rPr lang="en-US" dirty="0"/>
              <a:t>Wave 2A rollout began July 10, 2017</a:t>
            </a:r>
          </a:p>
          <a:p>
            <a:pPr lvl="1"/>
            <a:r>
              <a:rPr lang="en-US" dirty="0"/>
              <a:t>Connectivity issues using VPN and State Circuit</a:t>
            </a:r>
          </a:p>
          <a:p>
            <a:pPr lvl="1"/>
            <a:r>
              <a:rPr lang="en-US" dirty="0"/>
              <a:t>Gaps related to the delay in SOG/Gateway access</a:t>
            </a:r>
          </a:p>
          <a:p>
            <a:r>
              <a:rPr lang="en-US" dirty="0"/>
              <a:t>Wave 2B will begin rollout on September 5, 2017</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57126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096" y="8571"/>
            <a:ext cx="2110704" cy="897257"/>
          </a:xfrm>
          <a:prstGeom prst="rect">
            <a:avLst/>
          </a:prstGeom>
        </p:spPr>
      </p:pic>
      <p:sp>
        <p:nvSpPr>
          <p:cNvPr id="2" name="Title 1"/>
          <p:cNvSpPr>
            <a:spLocks noGrp="1"/>
          </p:cNvSpPr>
          <p:nvPr>
            <p:ph type="title"/>
          </p:nvPr>
        </p:nvSpPr>
        <p:spPr>
          <a:xfrm>
            <a:off x="203200" y="899889"/>
            <a:ext cx="11785600" cy="990600"/>
          </a:xfrm>
        </p:spPr>
        <p:txBody>
          <a:bodyPr>
            <a:normAutofit fontScale="90000"/>
          </a:bodyPr>
          <a:lstStyle/>
          <a:p>
            <a:r>
              <a:rPr lang="en-US" b="1" dirty="0"/>
              <a:t>Gateway Updates - Where Are We Now?" (cont.)</a:t>
            </a:r>
          </a:p>
        </p:txBody>
      </p:sp>
      <p:sp>
        <p:nvSpPr>
          <p:cNvPr id="3" name="Content Placeholder 2"/>
          <p:cNvSpPr>
            <a:spLocks noGrp="1"/>
          </p:cNvSpPr>
          <p:nvPr>
            <p:ph idx="1"/>
          </p:nvPr>
        </p:nvSpPr>
        <p:spPr>
          <a:xfrm>
            <a:off x="609600" y="2003962"/>
            <a:ext cx="10972800" cy="4525963"/>
          </a:xfrm>
        </p:spPr>
        <p:txBody>
          <a:bodyPr>
            <a:normAutofit/>
          </a:bodyPr>
          <a:lstStyle/>
          <a:p>
            <a:endParaRPr lang="en-US" dirty="0"/>
          </a:p>
          <a:p>
            <a:endParaRPr lang="en-US" dirty="0"/>
          </a:p>
        </p:txBody>
      </p:sp>
      <p:sp>
        <p:nvSpPr>
          <p:cNvPr id="5" name="Content Placeholder 2"/>
          <p:cNvSpPr txBox="1">
            <a:spLocks/>
          </p:cNvSpPr>
          <p:nvPr/>
        </p:nvSpPr>
        <p:spPr>
          <a:xfrm>
            <a:off x="609600" y="1797146"/>
            <a:ext cx="10972800" cy="47850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All districts have completed training on Gateway</a:t>
            </a:r>
          </a:p>
          <a:p>
            <a:r>
              <a:rPr lang="en-US" dirty="0"/>
              <a:t>Gateway training and Sandbox environments are stable; apart from a few isolated incidents of login issues</a:t>
            </a:r>
          </a:p>
          <a:p>
            <a:r>
              <a:rPr lang="en-US" dirty="0"/>
              <a:t>Conversion should be complete with the Wave 2B rollout (participants information should be in converted status)</a:t>
            </a:r>
          </a:p>
          <a:p>
            <a:r>
              <a:rPr lang="en-US" dirty="0"/>
              <a:t>Deloitte Field Support and Virtual Helpdesk ends Oct 5</a:t>
            </a:r>
            <a:r>
              <a:rPr lang="en-US" baseline="30000" dirty="0"/>
              <a:t>th</a:t>
            </a:r>
            <a:r>
              <a:rPr lang="en-US" dirty="0"/>
              <a:t>, 2017</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99436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096" y="8571"/>
            <a:ext cx="2110704" cy="897257"/>
          </a:xfrm>
          <a:prstGeom prst="rect">
            <a:avLst/>
          </a:prstGeom>
        </p:spPr>
      </p:pic>
      <p:sp>
        <p:nvSpPr>
          <p:cNvPr id="2" name="Title 1"/>
          <p:cNvSpPr>
            <a:spLocks noGrp="1"/>
          </p:cNvSpPr>
          <p:nvPr>
            <p:ph type="title"/>
          </p:nvPr>
        </p:nvSpPr>
        <p:spPr>
          <a:xfrm>
            <a:off x="203200" y="899889"/>
            <a:ext cx="11785600" cy="990600"/>
          </a:xfrm>
        </p:spPr>
        <p:txBody>
          <a:bodyPr>
            <a:normAutofit fontScale="90000"/>
          </a:bodyPr>
          <a:lstStyle/>
          <a:p>
            <a:r>
              <a:rPr lang="en-US" b="1" dirty="0"/>
              <a:t>Gateway </a:t>
            </a:r>
            <a:r>
              <a:rPr lang="en-US" b="1" dirty="0" smtClean="0"/>
              <a:t>Updates - Where </a:t>
            </a:r>
            <a:r>
              <a:rPr lang="en-US" b="1" dirty="0"/>
              <a:t>Are We Now?" (cont.)</a:t>
            </a:r>
          </a:p>
        </p:txBody>
      </p:sp>
      <p:sp>
        <p:nvSpPr>
          <p:cNvPr id="3" name="Content Placeholder 2"/>
          <p:cNvSpPr>
            <a:spLocks noGrp="1"/>
          </p:cNvSpPr>
          <p:nvPr>
            <p:ph idx="1"/>
          </p:nvPr>
        </p:nvSpPr>
        <p:spPr>
          <a:xfrm>
            <a:off x="609600" y="2003962"/>
            <a:ext cx="10972800" cy="4525963"/>
          </a:xfrm>
        </p:spPr>
        <p:txBody>
          <a:bodyPr>
            <a:normAutofit/>
          </a:bodyPr>
          <a:lstStyle/>
          <a:p>
            <a:endParaRPr lang="en-US" dirty="0"/>
          </a:p>
          <a:p>
            <a:endParaRPr lang="en-US" dirty="0"/>
          </a:p>
        </p:txBody>
      </p:sp>
      <p:sp>
        <p:nvSpPr>
          <p:cNvPr id="5" name="Content Placeholder 2"/>
          <p:cNvSpPr txBox="1">
            <a:spLocks/>
          </p:cNvSpPr>
          <p:nvPr/>
        </p:nvSpPr>
        <p:spPr>
          <a:xfrm>
            <a:off x="609600" y="1797146"/>
            <a:ext cx="10972800" cy="478508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Changes Requests</a:t>
            </a:r>
            <a:r>
              <a:rPr lang="en-US" dirty="0"/>
              <a:t>: </a:t>
            </a:r>
          </a:p>
          <a:p>
            <a:r>
              <a:rPr lang="en-US" dirty="0"/>
              <a:t>In Production:</a:t>
            </a:r>
          </a:p>
          <a:p>
            <a:pPr marL="457200" lvl="1" indent="0">
              <a:buNone/>
            </a:pPr>
            <a:r>
              <a:rPr lang="en-US" dirty="0"/>
              <a:t>- New WIC Income Guidelines implemented on July 1, 2017</a:t>
            </a:r>
          </a:p>
          <a:p>
            <a:pPr lvl="1">
              <a:buFontTx/>
              <a:buChar char="-"/>
            </a:pPr>
            <a:r>
              <a:rPr lang="en-US" dirty="0"/>
              <a:t>Addition of Gateway office number and source of application</a:t>
            </a:r>
          </a:p>
          <a:p>
            <a:pPr marL="457200" lvl="1" indent="0">
              <a:buNone/>
            </a:pPr>
            <a:r>
              <a:rPr lang="en-US" dirty="0"/>
              <a:t>   implemented on Aug 19, 2017</a:t>
            </a:r>
          </a:p>
          <a:p>
            <a:r>
              <a:rPr lang="en-US" dirty="0"/>
              <a:t>Upcoming:</a:t>
            </a:r>
          </a:p>
          <a:p>
            <a:pPr marL="457200" lvl="1" indent="0">
              <a:buNone/>
            </a:pPr>
            <a:r>
              <a:rPr lang="en-US" dirty="0"/>
              <a:t>- Changes to the WIC driver flow in Gateway</a:t>
            </a:r>
          </a:p>
          <a:p>
            <a:pPr marL="457200" lvl="1" indent="0">
              <a:buNone/>
            </a:pPr>
            <a:r>
              <a:rPr lang="en-US" dirty="0"/>
              <a:t>- Changes and Renewals for WIC</a:t>
            </a:r>
          </a:p>
          <a:p>
            <a:pPr marL="457200" lvl="1" indent="0">
              <a:buNone/>
            </a:pPr>
            <a:r>
              <a:rPr lang="en-US" dirty="0"/>
              <a:t>- Adjunctive Eligibility for WIC</a:t>
            </a:r>
          </a:p>
          <a:p>
            <a:endParaRPr lang="en-US" dirty="0"/>
          </a:p>
        </p:txBody>
      </p:sp>
    </p:spTree>
    <p:extLst>
      <p:ext uri="{BB962C8B-B14F-4D97-AF65-F5344CB8AC3E}">
        <p14:creationId xmlns:p14="http://schemas.microsoft.com/office/powerpoint/2010/main" val="69552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USDA Site Visits</a:t>
            </a:r>
          </a:p>
        </p:txBody>
      </p:sp>
      <p:sp>
        <p:nvSpPr>
          <p:cNvPr id="5" name="Content Placeholder 4"/>
          <p:cNvSpPr>
            <a:spLocks noGrp="1"/>
          </p:cNvSpPr>
          <p:nvPr>
            <p:ph idx="1"/>
          </p:nvPr>
        </p:nvSpPr>
        <p:spPr>
          <a:xfrm>
            <a:off x="481013" y="1416844"/>
            <a:ext cx="10972800" cy="4525963"/>
          </a:xfrm>
        </p:spPr>
        <p:txBody>
          <a:bodyPr>
            <a:noAutofit/>
          </a:bodyPr>
          <a:lstStyle/>
          <a:p>
            <a:r>
              <a:rPr lang="en-US" sz="2800" dirty="0"/>
              <a:t>USDA SERO visited Henry County WIC on June 15, 2017, to observe Georgia Gateway in action and the intake process. The SERO staff was very impressed with the system and its functions. They praised our training and staggered rollout schedules.</a:t>
            </a:r>
          </a:p>
          <a:p>
            <a:pPr marL="0" indent="0">
              <a:buNone/>
            </a:pPr>
            <a:endParaRPr lang="en-US" sz="2800" dirty="0"/>
          </a:p>
          <a:p>
            <a:r>
              <a:rPr lang="en-US" sz="2800" dirty="0"/>
              <a:t>USDA National State Systems Office (SSO) Director, Mark Barner and Kathy Tankersley,  visited Henry County WIC on August 23, 2017, to observe Gateway.  They observed the system in the DFACS office and we reviewed our training and implementation procedures. A copy of Gateway outreach materials and the training manual was also provided.</a:t>
            </a:r>
          </a:p>
        </p:txBody>
      </p:sp>
    </p:spTree>
    <p:extLst>
      <p:ext uri="{BB962C8B-B14F-4D97-AF65-F5344CB8AC3E}">
        <p14:creationId xmlns:p14="http://schemas.microsoft.com/office/powerpoint/2010/main" val="322479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Lessons Learned from Wave 2A</a:t>
            </a:r>
          </a:p>
        </p:txBody>
      </p:sp>
      <p:sp>
        <p:nvSpPr>
          <p:cNvPr id="3" name="Content Placeholder 2"/>
          <p:cNvSpPr>
            <a:spLocks noGrp="1"/>
          </p:cNvSpPr>
          <p:nvPr>
            <p:ph idx="1"/>
          </p:nvPr>
        </p:nvSpPr>
        <p:spPr/>
        <p:txBody>
          <a:bodyPr/>
          <a:lstStyle/>
          <a:p>
            <a:r>
              <a:rPr lang="en-US" dirty="0"/>
              <a:t>Nancy Jeffery, MPH, RD, LD - Macon </a:t>
            </a:r>
          </a:p>
          <a:p>
            <a:r>
              <a:rPr lang="en-US" dirty="0"/>
              <a:t>Teresa Graham, MPA, RD, LD, CLC - Albany </a:t>
            </a:r>
          </a:p>
        </p:txBody>
      </p:sp>
    </p:spTree>
    <p:extLst>
      <p:ext uri="{BB962C8B-B14F-4D97-AF65-F5344CB8AC3E}">
        <p14:creationId xmlns:p14="http://schemas.microsoft.com/office/powerpoint/2010/main" val="4189729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096" y="8571"/>
            <a:ext cx="2110704" cy="897257"/>
          </a:xfrm>
          <a:prstGeom prst="rect">
            <a:avLst/>
          </a:prstGeom>
        </p:spPr>
      </p:pic>
      <p:sp>
        <p:nvSpPr>
          <p:cNvPr id="2" name="Title 1"/>
          <p:cNvSpPr>
            <a:spLocks noGrp="1"/>
          </p:cNvSpPr>
          <p:nvPr>
            <p:ph type="title"/>
          </p:nvPr>
        </p:nvSpPr>
        <p:spPr>
          <a:xfrm>
            <a:off x="203200" y="899889"/>
            <a:ext cx="11785600" cy="990600"/>
          </a:xfrm>
        </p:spPr>
        <p:txBody>
          <a:bodyPr>
            <a:normAutofit/>
          </a:bodyPr>
          <a:lstStyle/>
          <a:p>
            <a:r>
              <a:rPr lang="en-US" b="1" dirty="0"/>
              <a:t>Open Forum</a:t>
            </a:r>
          </a:p>
        </p:txBody>
      </p:sp>
      <p:sp>
        <p:nvSpPr>
          <p:cNvPr id="3" name="Content Placeholder 2"/>
          <p:cNvSpPr>
            <a:spLocks noGrp="1"/>
          </p:cNvSpPr>
          <p:nvPr>
            <p:ph idx="1"/>
          </p:nvPr>
        </p:nvSpPr>
        <p:spPr>
          <a:xfrm>
            <a:off x="609600" y="2003962"/>
            <a:ext cx="10972800" cy="4525963"/>
          </a:xfrm>
        </p:spPr>
        <p:txBody>
          <a:bodyPr>
            <a:normAutofit/>
          </a:bodyPr>
          <a:lstStyle/>
          <a:p>
            <a:endParaRPr lang="en-US" dirty="0"/>
          </a:p>
          <a:p>
            <a:endParaRPr lang="en-US" dirty="0"/>
          </a:p>
        </p:txBody>
      </p:sp>
      <p:sp>
        <p:nvSpPr>
          <p:cNvPr id="5" name="Content Placeholder 2"/>
          <p:cNvSpPr txBox="1">
            <a:spLocks/>
          </p:cNvSpPr>
          <p:nvPr/>
        </p:nvSpPr>
        <p:spPr>
          <a:xfrm>
            <a:off x="609600" y="1890488"/>
            <a:ext cx="10972800" cy="43674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Opening of the Customer Portal</a:t>
            </a:r>
          </a:p>
          <a:p>
            <a:r>
              <a:rPr lang="en-US" dirty="0"/>
              <a:t>Change Champion Activities – Related Updates</a:t>
            </a:r>
          </a:p>
          <a:p>
            <a:r>
              <a:rPr lang="en-US" dirty="0"/>
              <a:t>Pending WIC Applications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62706211"/>
      </p:ext>
    </p:extLst>
  </p:cSld>
  <p:clrMapOvr>
    <a:masterClrMapping/>
  </p:clrMapOvr>
</p:sld>
</file>

<file path=ppt/theme/theme1.xml><?xml version="1.0" encoding="utf-8"?>
<a:theme xmlns:a="http://schemas.openxmlformats.org/drawingml/2006/main" name="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DPH</Template>
  <TotalTime>18043</TotalTime>
  <Words>968</Words>
  <Application>Microsoft Office PowerPoint</Application>
  <PresentationFormat>Widescreen</PresentationFormat>
  <Paragraphs>275</Paragraphs>
  <Slides>21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Narrow</vt:lpstr>
      <vt:lpstr>Calibri</vt:lpstr>
      <vt:lpstr>Segoe UI</vt:lpstr>
      <vt:lpstr>Times New Roman</vt:lpstr>
      <vt:lpstr>DPH</vt:lpstr>
      <vt:lpstr>Georgia Gateway Updates</vt:lpstr>
      <vt:lpstr>Overview</vt:lpstr>
      <vt:lpstr>Gateway Updates</vt:lpstr>
      <vt:lpstr>Gateway Updates - Where Are We Now?</vt:lpstr>
      <vt:lpstr>Gateway Updates - Where Are We Now?" (cont.)</vt:lpstr>
      <vt:lpstr>Gateway Updates - Where Are We Now?" (cont.)</vt:lpstr>
      <vt:lpstr>USDA Site Visits</vt:lpstr>
      <vt:lpstr>Lessons Learned from Wave 2A</vt:lpstr>
      <vt:lpstr>Open Forum</vt:lpstr>
      <vt:lpstr>Withdrawing an Application</vt:lpstr>
      <vt:lpstr>Withdrawing an Application (cont.)</vt:lpstr>
      <vt:lpstr>New WIC Codes for Gateway</vt:lpstr>
      <vt:lpstr>New Gateway /WIC Codes Residency</vt:lpstr>
      <vt:lpstr>New Gateway/WIC Codes Identity</vt:lpstr>
      <vt:lpstr>New Gateway/WIC Codes Income</vt:lpstr>
      <vt:lpstr>Next Steps for Training and Implementation</vt:lpstr>
      <vt:lpstr>Action Steps</vt:lpstr>
      <vt:lpstr>Summary</vt:lpstr>
      <vt:lpstr>What questions do you have?</vt:lpstr>
      <vt:lpstr>Contact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Gateway - Integrated Eligibility System (IES)Update</dc:title>
  <dc:creator>Anthony McGaughey</dc:creator>
  <cp:lastModifiedBy>Bostick, Jehan</cp:lastModifiedBy>
  <cp:revision>223</cp:revision>
  <cp:lastPrinted>2017-03-24T18:30:31Z</cp:lastPrinted>
  <dcterms:created xsi:type="dcterms:W3CDTF">2016-02-08T13:55:15Z</dcterms:created>
  <dcterms:modified xsi:type="dcterms:W3CDTF">2017-09-01T20:32:19Z</dcterms:modified>
</cp:coreProperties>
</file>