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6" r:id="rId2"/>
  </p:sldMasterIdLst>
  <p:notesMasterIdLst>
    <p:notesMasterId r:id="rId29"/>
  </p:notesMasterIdLst>
  <p:sldIdLst>
    <p:sldId id="256" r:id="rId3"/>
    <p:sldId id="296" r:id="rId4"/>
    <p:sldId id="265" r:id="rId5"/>
    <p:sldId id="267" r:id="rId6"/>
    <p:sldId id="266" r:id="rId7"/>
    <p:sldId id="308" r:id="rId8"/>
    <p:sldId id="309" r:id="rId9"/>
    <p:sldId id="297" r:id="rId10"/>
    <p:sldId id="320" r:id="rId11"/>
    <p:sldId id="270" r:id="rId12"/>
    <p:sldId id="315" r:id="rId13"/>
    <p:sldId id="299" r:id="rId14"/>
    <p:sldId id="300" r:id="rId15"/>
    <p:sldId id="268" r:id="rId16"/>
    <p:sldId id="280" r:id="rId17"/>
    <p:sldId id="284" r:id="rId18"/>
    <p:sldId id="287" r:id="rId19"/>
    <p:sldId id="319" r:id="rId20"/>
    <p:sldId id="305" r:id="rId21"/>
    <p:sldId id="260" r:id="rId22"/>
    <p:sldId id="294" r:id="rId23"/>
    <p:sldId id="282" r:id="rId24"/>
    <p:sldId id="295" r:id="rId25"/>
    <p:sldId id="258" r:id="rId26"/>
    <p:sldId id="316" r:id="rId27"/>
    <p:sldId id="322"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stick, Jehan" initials="BJ" lastIdx="54" clrIdx="0">
    <p:extLst>
      <p:ext uri="{19B8F6BF-5375-455C-9EA6-DF929625EA0E}">
        <p15:presenceInfo xmlns:p15="http://schemas.microsoft.com/office/powerpoint/2012/main" userId="Bostick, Jehan" providerId="None"/>
      </p:ext>
    </p:extLst>
  </p:cmAuthor>
  <p:cmAuthor id="2" name="Miller, Terri" initials="MT" lastIdx="8" clrIdx="1">
    <p:extLst>
      <p:ext uri="{19B8F6BF-5375-455C-9EA6-DF929625EA0E}">
        <p15:presenceInfo xmlns:p15="http://schemas.microsoft.com/office/powerpoint/2012/main" userId="Miller, Ter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2859" autoAdjust="0"/>
  </p:normalViewPr>
  <p:slideViewPr>
    <p:cSldViewPr>
      <p:cViewPr varScale="1">
        <p:scale>
          <a:sx n="79" d="100"/>
          <a:sy n="79" d="100"/>
        </p:scale>
        <p:origin x="83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file:///E:\CFR%20Annual%20Report\2014%20AnnRpt\2014%20data_Oct27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Location at time of Infant Sleep-related Death </a:t>
            </a:r>
          </a:p>
          <a:p>
            <a:pPr>
              <a:defRPr/>
            </a:pPr>
            <a:r>
              <a:rPr lang="en-US" sz="1800" dirty="0"/>
              <a:t>5 Year Totals 2009-2013</a:t>
            </a:r>
          </a:p>
        </c:rich>
      </c:tx>
      <c:layout>
        <c:manualLayout>
          <c:xMode val="edge"/>
          <c:yMode val="edge"/>
          <c:x val="0.23254237288135593"/>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3752279905689749E-2"/>
          <c:y val="8.1768292682926819E-2"/>
          <c:w val="0.90647370879487521"/>
          <c:h val="0.70579524358235712"/>
        </c:manualLayout>
      </c:layout>
      <c:bar3DChart>
        <c:barDir val="col"/>
        <c:grouping val="clustered"/>
        <c:varyColors val="0"/>
        <c:ser>
          <c:idx val="0"/>
          <c:order val="0"/>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BedSnaring!$Q$9:$Q$20</c:f>
              <c:strCache>
                <c:ptCount val="12"/>
                <c:pt idx="0">
                  <c:v>Adult bed</c:v>
                </c:pt>
                <c:pt idx="1">
                  <c:v>Crib</c:v>
                </c:pt>
                <c:pt idx="2">
                  <c:v>Couch</c:v>
                </c:pt>
                <c:pt idx="3">
                  <c:v>Bassinette</c:v>
                </c:pt>
                <c:pt idx="4">
                  <c:v>Other</c:v>
                </c:pt>
                <c:pt idx="5">
                  <c:v>Carseat</c:v>
                </c:pt>
                <c:pt idx="6">
                  <c:v>Playpen</c:v>
                </c:pt>
                <c:pt idx="7">
                  <c:v>Chair</c:v>
                </c:pt>
                <c:pt idx="8">
                  <c:v>Floor</c:v>
                </c:pt>
                <c:pt idx="9">
                  <c:v>Unknown</c:v>
                </c:pt>
                <c:pt idx="10">
                  <c:v>Waterbed</c:v>
                </c:pt>
                <c:pt idx="11">
                  <c:v>Stroller</c:v>
                </c:pt>
              </c:strCache>
            </c:strRef>
          </c:cat>
          <c:val>
            <c:numRef>
              <c:f>BedSnaring!$R$9:$R$20</c:f>
              <c:numCache>
                <c:formatCode>General</c:formatCode>
                <c:ptCount val="12"/>
                <c:pt idx="0">
                  <c:v>405</c:v>
                </c:pt>
                <c:pt idx="1">
                  <c:v>141</c:v>
                </c:pt>
                <c:pt idx="2">
                  <c:v>71</c:v>
                </c:pt>
                <c:pt idx="3">
                  <c:v>65</c:v>
                </c:pt>
                <c:pt idx="4">
                  <c:v>43</c:v>
                </c:pt>
                <c:pt idx="5">
                  <c:v>17</c:v>
                </c:pt>
                <c:pt idx="6">
                  <c:v>14</c:v>
                </c:pt>
                <c:pt idx="7">
                  <c:v>11</c:v>
                </c:pt>
                <c:pt idx="8">
                  <c:v>9</c:v>
                </c:pt>
                <c:pt idx="9">
                  <c:v>7</c:v>
                </c:pt>
                <c:pt idx="10">
                  <c:v>1</c:v>
                </c:pt>
                <c:pt idx="11">
                  <c:v>1</c:v>
                </c:pt>
              </c:numCache>
            </c:numRef>
          </c:val>
        </c:ser>
        <c:dLbls>
          <c:showLegendKey val="0"/>
          <c:showVal val="0"/>
          <c:showCatName val="0"/>
          <c:showSerName val="0"/>
          <c:showPercent val="0"/>
          <c:showBubbleSize val="0"/>
        </c:dLbls>
        <c:gapWidth val="150"/>
        <c:shape val="box"/>
        <c:axId val="238322816"/>
        <c:axId val="126323304"/>
        <c:axId val="0"/>
      </c:bar3DChart>
      <c:catAx>
        <c:axId val="238322816"/>
        <c:scaling>
          <c:orientation val="minMax"/>
        </c:scaling>
        <c:delete val="0"/>
        <c:axPos val="b"/>
        <c:title>
          <c:tx>
            <c:rich>
              <a:bodyPr/>
              <a:lstStyle/>
              <a:p>
                <a:pPr>
                  <a:defRPr/>
                </a:pPr>
                <a:r>
                  <a:rPr lang="en-US" dirty="0"/>
                  <a:t>Location at Time of Death</a:t>
                </a:r>
              </a:p>
            </c:rich>
          </c:tx>
          <c:overlay val="0"/>
        </c:title>
        <c:numFmt formatCode="General" sourceLinked="0"/>
        <c:majorTickMark val="out"/>
        <c:minorTickMark val="none"/>
        <c:tickLblPos val="nextTo"/>
        <c:txPr>
          <a:bodyPr/>
          <a:lstStyle/>
          <a:p>
            <a:pPr>
              <a:defRPr sz="1200" b="1"/>
            </a:pPr>
            <a:endParaRPr lang="en-US"/>
          </a:p>
        </c:txPr>
        <c:crossAx val="126323304"/>
        <c:crosses val="autoZero"/>
        <c:auto val="1"/>
        <c:lblAlgn val="ctr"/>
        <c:lblOffset val="100"/>
        <c:noMultiLvlLbl val="0"/>
      </c:catAx>
      <c:valAx>
        <c:axId val="126323304"/>
        <c:scaling>
          <c:orientation val="minMax"/>
        </c:scaling>
        <c:delete val="0"/>
        <c:axPos val="l"/>
        <c:majorGridlines/>
        <c:title>
          <c:tx>
            <c:rich>
              <a:bodyPr rot="-5400000" vert="horz"/>
              <a:lstStyle/>
              <a:p>
                <a:pPr>
                  <a:defRPr/>
                </a:pPr>
                <a:r>
                  <a:rPr lang="en-US" dirty="0"/>
                  <a:t>Number</a:t>
                </a:r>
              </a:p>
            </c:rich>
          </c:tx>
          <c:overlay val="0"/>
        </c:title>
        <c:numFmt formatCode="General" sourceLinked="1"/>
        <c:majorTickMark val="out"/>
        <c:minorTickMark val="none"/>
        <c:tickLblPos val="nextTo"/>
        <c:crossAx val="2383228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58064952"/>
        <c:axId val="159245432"/>
      </c:barChart>
      <c:catAx>
        <c:axId val="158064952"/>
        <c:scaling>
          <c:orientation val="minMax"/>
        </c:scaling>
        <c:delete val="0"/>
        <c:axPos val="b"/>
        <c:title>
          <c:tx>
            <c:rich>
              <a:bodyPr/>
              <a:lstStyle/>
              <a:p>
                <a:pPr>
                  <a:defRPr/>
                </a:pPr>
                <a:r>
                  <a:rPr lang="en-US" sz="1400" baseline="0" dirty="0" smtClean="0"/>
                  <a:t>Age (months)</a:t>
                </a:r>
                <a:endParaRPr lang="en-US" sz="1400" baseline="0" dirty="0"/>
              </a:p>
            </c:rich>
          </c:tx>
          <c:overlay val="0"/>
        </c:title>
        <c:numFmt formatCode="General" sourceLinked="1"/>
        <c:majorTickMark val="out"/>
        <c:minorTickMark val="none"/>
        <c:tickLblPos val="nextTo"/>
        <c:crossAx val="159245432"/>
        <c:crosses val="autoZero"/>
        <c:auto val="1"/>
        <c:lblAlgn val="ctr"/>
        <c:lblOffset val="100"/>
        <c:noMultiLvlLbl val="0"/>
      </c:catAx>
      <c:valAx>
        <c:axId val="159245432"/>
        <c:scaling>
          <c:orientation val="minMax"/>
        </c:scaling>
        <c:delete val="0"/>
        <c:axPos val="l"/>
        <c:majorGridlines/>
        <c:title>
          <c:tx>
            <c:rich>
              <a:bodyPr rot="-5400000" vert="horz"/>
              <a:lstStyle/>
              <a:p>
                <a:pPr>
                  <a:defRPr/>
                </a:pPr>
                <a:r>
                  <a:rPr lang="en-US" sz="1400" dirty="0" smtClean="0"/>
                  <a:t>Number of Deaths</a:t>
                </a:r>
                <a:endParaRPr lang="en-US" sz="1400" dirty="0"/>
              </a:p>
            </c:rich>
          </c:tx>
          <c:layout>
            <c:manualLayout>
              <c:xMode val="edge"/>
              <c:yMode val="edge"/>
              <c:x val="1.6975308641975308E-2"/>
              <c:y val="0.30714966074623234"/>
            </c:manualLayout>
          </c:layout>
          <c:overlay val="0"/>
        </c:title>
        <c:numFmt formatCode="General" sourceLinked="1"/>
        <c:majorTickMark val="out"/>
        <c:minorTickMark val="none"/>
        <c:tickLblPos val="nextTo"/>
        <c:crossAx val="15806495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39991211505807E-2"/>
          <c:y val="2.5721998375628084E-2"/>
          <c:w val="0.89519364378095279"/>
          <c:h val="0.83153804617880522"/>
        </c:manualLayout>
      </c:layout>
      <c:barChart>
        <c:barDir val="col"/>
        <c:grouping val="clustered"/>
        <c:varyColors val="0"/>
        <c:ser>
          <c:idx val="0"/>
          <c:order val="0"/>
          <c:tx>
            <c:strRef>
              <c:f>Slp_Tables!$J$16</c:f>
              <c:strCache>
                <c:ptCount val="1"/>
                <c:pt idx="0">
                  <c:v>Count</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Slp_Tables!$I$17:$I$27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Slp_Tables!$J$17:$J$27</c:f>
              <c:numCache>
                <c:formatCode>General</c:formatCode>
                <c:ptCount val="11"/>
                <c:pt idx="0">
                  <c:v>11</c:v>
                </c:pt>
                <c:pt idx="1">
                  <c:v>35</c:v>
                </c:pt>
                <c:pt idx="2">
                  <c:v>34</c:v>
                </c:pt>
                <c:pt idx="3">
                  <c:v>25</c:v>
                </c:pt>
                <c:pt idx="4">
                  <c:v>23</c:v>
                </c:pt>
                <c:pt idx="5">
                  <c:v>13</c:v>
                </c:pt>
                <c:pt idx="6">
                  <c:v>5</c:v>
                </c:pt>
                <c:pt idx="7">
                  <c:v>4</c:v>
                </c:pt>
                <c:pt idx="8">
                  <c:v>2</c:v>
                </c:pt>
                <c:pt idx="9">
                  <c:v>3</c:v>
                </c:pt>
                <c:pt idx="10">
                  <c:v>3</c:v>
                </c:pt>
              </c:numCache>
            </c:numRef>
          </c:val>
        </c:ser>
        <c:dLbls>
          <c:showLegendKey val="0"/>
          <c:showVal val="0"/>
          <c:showCatName val="0"/>
          <c:showSerName val="0"/>
          <c:showPercent val="0"/>
          <c:showBubbleSize val="0"/>
        </c:dLbls>
        <c:gapWidth val="150"/>
        <c:axId val="159246216"/>
        <c:axId val="159246608"/>
      </c:barChart>
      <c:catAx>
        <c:axId val="159246216"/>
        <c:scaling>
          <c:orientation val="minMax"/>
        </c:scaling>
        <c:delete val="0"/>
        <c:axPos val="b"/>
        <c:title>
          <c:tx>
            <c:rich>
              <a:bodyPr/>
              <a:lstStyle/>
              <a:p>
                <a:pPr>
                  <a:defRPr/>
                </a:pPr>
                <a:r>
                  <a:rPr lang="en-US" sz="1200"/>
                  <a:t>Age in Months</a:t>
                </a:r>
              </a:p>
            </c:rich>
          </c:tx>
          <c:overlay val="0"/>
        </c:title>
        <c:numFmt formatCode="General" sourceLinked="1"/>
        <c:majorTickMark val="none"/>
        <c:minorTickMark val="none"/>
        <c:tickLblPos val="nextTo"/>
        <c:txPr>
          <a:bodyPr/>
          <a:lstStyle/>
          <a:p>
            <a:pPr>
              <a:defRPr sz="1200" b="1"/>
            </a:pPr>
            <a:endParaRPr lang="en-US"/>
          </a:p>
        </c:txPr>
        <c:crossAx val="159246608"/>
        <c:crosses val="autoZero"/>
        <c:auto val="1"/>
        <c:lblAlgn val="ctr"/>
        <c:lblOffset val="100"/>
        <c:noMultiLvlLbl val="0"/>
      </c:catAx>
      <c:valAx>
        <c:axId val="159246608"/>
        <c:scaling>
          <c:orientation val="minMax"/>
        </c:scaling>
        <c:delete val="0"/>
        <c:axPos val="l"/>
        <c:majorGridlines/>
        <c:title>
          <c:tx>
            <c:rich>
              <a:bodyPr/>
              <a:lstStyle/>
              <a:p>
                <a:pPr>
                  <a:defRPr/>
                </a:pPr>
                <a:r>
                  <a:rPr lang="en-US" sz="1200"/>
                  <a:t>Number of Deaths</a:t>
                </a:r>
              </a:p>
            </c:rich>
          </c:tx>
          <c:layout>
            <c:manualLayout>
              <c:xMode val="edge"/>
              <c:yMode val="edge"/>
              <c:x val="2.2222222222222223E-2"/>
              <c:y val="0.27003445416228511"/>
            </c:manualLayout>
          </c:layout>
          <c:overlay val="0"/>
        </c:title>
        <c:numFmt formatCode="General" sourceLinked="1"/>
        <c:majorTickMark val="out"/>
        <c:minorTickMark val="none"/>
        <c:tickLblPos val="nextTo"/>
        <c:crossAx val="15924621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09750-F476-4079-9A63-0CAE853B0007}"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0BEDB095-2FC6-4C2C-8BB4-0D259C1D2E97}">
      <dgm:prSet phldrT="[Text]"/>
      <dgm:spPr>
        <a:solidFill>
          <a:srgbClr val="92D050"/>
        </a:solidFill>
      </dgm:spPr>
      <dgm:t>
        <a:bodyPr/>
        <a:lstStyle/>
        <a:p>
          <a:r>
            <a:rPr lang="en-US" dirty="0" smtClean="0"/>
            <a:t>Increasing Protection (Reducing risk)</a:t>
          </a:r>
          <a:endParaRPr lang="en-US" dirty="0"/>
        </a:p>
      </dgm:t>
    </dgm:pt>
    <dgm:pt modelId="{1F563465-3779-4640-929A-90F2545373C8}" type="parTrans" cxnId="{C08D0E1F-FECA-4AC3-944F-02461749F25D}">
      <dgm:prSet/>
      <dgm:spPr/>
      <dgm:t>
        <a:bodyPr/>
        <a:lstStyle/>
        <a:p>
          <a:endParaRPr lang="en-US"/>
        </a:p>
      </dgm:t>
    </dgm:pt>
    <dgm:pt modelId="{61EF299F-D81A-49BA-8450-1A7A648EF764}" type="sibTrans" cxnId="{C08D0E1F-FECA-4AC3-944F-02461749F25D}">
      <dgm:prSet/>
      <dgm:spPr/>
      <dgm:t>
        <a:bodyPr/>
        <a:lstStyle/>
        <a:p>
          <a:endParaRPr lang="en-US"/>
        </a:p>
      </dgm:t>
    </dgm:pt>
    <dgm:pt modelId="{A406D9B1-E399-4E90-A6DC-2D68A12D630B}">
      <dgm:prSet phldrT="[Text]"/>
      <dgm:spPr>
        <a:solidFill>
          <a:srgbClr val="FF0000"/>
        </a:solidFill>
      </dgm:spPr>
      <dgm:t>
        <a:bodyPr/>
        <a:lstStyle/>
        <a:p>
          <a:r>
            <a:rPr lang="en-US" dirty="0" smtClean="0"/>
            <a:t>Reducing protection (Increasing risk) </a:t>
          </a:r>
          <a:endParaRPr lang="en-US" dirty="0"/>
        </a:p>
      </dgm:t>
    </dgm:pt>
    <dgm:pt modelId="{D1B5FF45-6502-4384-9588-E38297785CE5}" type="sibTrans" cxnId="{A927DDCE-F19A-4F62-8C5E-D6664FF03788}">
      <dgm:prSet/>
      <dgm:spPr/>
      <dgm:t>
        <a:bodyPr/>
        <a:lstStyle/>
        <a:p>
          <a:endParaRPr lang="en-US"/>
        </a:p>
      </dgm:t>
    </dgm:pt>
    <dgm:pt modelId="{8D344279-310C-4D3A-85F8-F6BE6248FA1A}" type="parTrans" cxnId="{A927DDCE-F19A-4F62-8C5E-D6664FF03788}">
      <dgm:prSet/>
      <dgm:spPr/>
      <dgm:t>
        <a:bodyPr/>
        <a:lstStyle/>
        <a:p>
          <a:endParaRPr lang="en-US"/>
        </a:p>
      </dgm:t>
    </dgm:pt>
    <dgm:pt modelId="{2E4B8F75-205B-403A-A0E8-1E217F58D4AD}" type="pres">
      <dgm:prSet presAssocID="{67609750-F476-4079-9A63-0CAE853B0007}" presName="cycle" presStyleCnt="0">
        <dgm:presLayoutVars>
          <dgm:dir/>
          <dgm:resizeHandles val="exact"/>
        </dgm:presLayoutVars>
      </dgm:prSet>
      <dgm:spPr/>
      <dgm:t>
        <a:bodyPr/>
        <a:lstStyle/>
        <a:p>
          <a:endParaRPr lang="en-US"/>
        </a:p>
      </dgm:t>
    </dgm:pt>
    <dgm:pt modelId="{6774078C-4BBF-4788-A55A-1A6D62C2ADA2}" type="pres">
      <dgm:prSet presAssocID="{A406D9B1-E399-4E90-A6DC-2D68A12D630B}" presName="arrow" presStyleLbl="node1" presStyleIdx="0" presStyleCnt="2">
        <dgm:presLayoutVars>
          <dgm:bulletEnabled val="1"/>
        </dgm:presLayoutVars>
      </dgm:prSet>
      <dgm:spPr/>
      <dgm:t>
        <a:bodyPr/>
        <a:lstStyle/>
        <a:p>
          <a:endParaRPr lang="en-US"/>
        </a:p>
      </dgm:t>
    </dgm:pt>
    <dgm:pt modelId="{8F3D0C91-F3C7-416A-983C-F58E167B7536}" type="pres">
      <dgm:prSet presAssocID="{0BEDB095-2FC6-4C2C-8BB4-0D259C1D2E97}" presName="arrow" presStyleLbl="node1" presStyleIdx="1" presStyleCnt="2">
        <dgm:presLayoutVars>
          <dgm:bulletEnabled val="1"/>
        </dgm:presLayoutVars>
      </dgm:prSet>
      <dgm:spPr/>
      <dgm:t>
        <a:bodyPr/>
        <a:lstStyle/>
        <a:p>
          <a:endParaRPr lang="en-US"/>
        </a:p>
      </dgm:t>
    </dgm:pt>
  </dgm:ptLst>
  <dgm:cxnLst>
    <dgm:cxn modelId="{A927DDCE-F19A-4F62-8C5E-D6664FF03788}" srcId="{67609750-F476-4079-9A63-0CAE853B0007}" destId="{A406D9B1-E399-4E90-A6DC-2D68A12D630B}" srcOrd="0" destOrd="0" parTransId="{8D344279-310C-4D3A-85F8-F6BE6248FA1A}" sibTransId="{D1B5FF45-6502-4384-9588-E38297785CE5}"/>
    <dgm:cxn modelId="{C08D0E1F-FECA-4AC3-944F-02461749F25D}" srcId="{67609750-F476-4079-9A63-0CAE853B0007}" destId="{0BEDB095-2FC6-4C2C-8BB4-0D259C1D2E97}" srcOrd="1" destOrd="0" parTransId="{1F563465-3779-4640-929A-90F2545373C8}" sibTransId="{61EF299F-D81A-49BA-8450-1A7A648EF764}"/>
    <dgm:cxn modelId="{4DBB3F52-1A17-47E9-A312-5A9B8E174952}" type="presOf" srcId="{67609750-F476-4079-9A63-0CAE853B0007}" destId="{2E4B8F75-205B-403A-A0E8-1E217F58D4AD}" srcOrd="0" destOrd="0" presId="urn:microsoft.com/office/officeart/2005/8/layout/arrow1"/>
    <dgm:cxn modelId="{250C6D66-C4B4-48B7-963C-553491C3209B}" type="presOf" srcId="{0BEDB095-2FC6-4C2C-8BB4-0D259C1D2E97}" destId="{8F3D0C91-F3C7-416A-983C-F58E167B7536}" srcOrd="0" destOrd="0" presId="urn:microsoft.com/office/officeart/2005/8/layout/arrow1"/>
    <dgm:cxn modelId="{7BD6ACF3-A2B3-4158-AAAF-C2072B49E691}" type="presOf" srcId="{A406D9B1-E399-4E90-A6DC-2D68A12D630B}" destId="{6774078C-4BBF-4788-A55A-1A6D62C2ADA2}" srcOrd="0" destOrd="0" presId="urn:microsoft.com/office/officeart/2005/8/layout/arrow1"/>
    <dgm:cxn modelId="{5A6B7CE2-3E08-46B4-8322-2B73E6D9C47B}" type="presParOf" srcId="{2E4B8F75-205B-403A-A0E8-1E217F58D4AD}" destId="{6774078C-4BBF-4788-A55A-1A6D62C2ADA2}" srcOrd="0" destOrd="0" presId="urn:microsoft.com/office/officeart/2005/8/layout/arrow1"/>
    <dgm:cxn modelId="{4220C10B-0D76-4356-9D7F-46ABFC886219}" type="presParOf" srcId="{2E4B8F75-205B-403A-A0E8-1E217F58D4AD}" destId="{8F3D0C91-F3C7-416A-983C-F58E167B7536}"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636BEEA-D58C-4A3B-B933-DAAD513C38FA}" type="datetimeFigureOut">
              <a:rPr lang="en-US" smtClean="0"/>
              <a:t>6/27/2017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A01FE5F-EC79-418D-9A3E-15EE7CDE35A0}" type="slidenum">
              <a:rPr lang="en-US" smtClean="0"/>
              <a:t>‹#›</a:t>
            </a:fld>
            <a:endParaRPr lang="en-US"/>
          </a:p>
        </p:txBody>
      </p:sp>
    </p:spTree>
    <p:extLst>
      <p:ext uri="{BB962C8B-B14F-4D97-AF65-F5344CB8AC3E}">
        <p14:creationId xmlns:p14="http://schemas.microsoft.com/office/powerpoint/2010/main" val="330771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psc.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1992, the American Academy of Pediatrics (AAP) issued its first recommendation on infant sleep which was to place infants on their back (supine) or on their side.  Until this time, there was no consistent recommendation rooted in science and based upon research.</a:t>
            </a:r>
          </a:p>
          <a:p>
            <a:pPr lvl="0"/>
            <a:r>
              <a:rPr lang="en-US" dirty="0"/>
              <a:t> In 1994 the National Institute on Child Health and Development launched the “Back to Sleep” Campaign.  This campaign was very successful and resulted in a large number of children being placed either on their back or side for sleep.  The result was a dramatic drop in SIDS (Sudden Infant Death Syndrome) related deaths. </a:t>
            </a:r>
          </a:p>
          <a:p>
            <a:pPr lvl="0"/>
            <a:r>
              <a:rPr lang="en-US" dirty="0"/>
              <a:t>In 2005, the AAP changed its recommendation from supine or side, to supine only.  It eliminated any recommendation of side sleeping for healthy infants.  </a:t>
            </a:r>
          </a:p>
          <a:p>
            <a:pPr lvl="0"/>
            <a:r>
              <a:rPr lang="en-US" dirty="0"/>
              <a:t>In 2011, the AAP further expanded their recommendations on infant safe sleep to include the sleep environment because unfortunately, at the same time that SIDS rates were declining it was discovered that SUID (Sudden Unexpected Infant Death) rates were increasing.  Many past SIDS cases are now believed to have been SUID.  SUID cases often involve unsafe sleeping environments and one or more risk factors for SIDS; therefore, infant safe sleep must incorporate not only the sleep position but also the sleep location and environment. </a:t>
            </a:r>
          </a:p>
          <a:p>
            <a:endParaRPr lang="en-US" dirty="0"/>
          </a:p>
        </p:txBody>
      </p:sp>
      <p:sp>
        <p:nvSpPr>
          <p:cNvPr id="4" name="Slide Number Placeholder 3"/>
          <p:cNvSpPr>
            <a:spLocks noGrp="1"/>
          </p:cNvSpPr>
          <p:nvPr>
            <p:ph type="sldNum" sz="quarter" idx="10"/>
          </p:nvPr>
        </p:nvSpPr>
        <p:spPr/>
        <p:txBody>
          <a:bodyPr/>
          <a:lstStyle/>
          <a:p>
            <a:fld id="{66C50BFF-BD11-4165-9BB6-5808C4D6A54F}" type="slidenum">
              <a:rPr lang="en-US" smtClean="0"/>
              <a:t>3</a:t>
            </a:fld>
            <a:endParaRPr lang="en-US"/>
          </a:p>
        </p:txBody>
      </p:sp>
    </p:spTree>
    <p:extLst>
      <p:ext uri="{BB962C8B-B14F-4D97-AF65-F5344CB8AC3E}">
        <p14:creationId xmlns:p14="http://schemas.microsoft.com/office/powerpoint/2010/main" val="919047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use home cardiorespiratory monitors as a strategy to reduce the risk of SIDS.</a:t>
            </a:r>
          </a:p>
          <a:p>
            <a:r>
              <a:rPr lang="en-US" dirty="0" smtClean="0"/>
              <a:t>Health care providers, staff in newborn nurseries and NICUs, and child care providers should endorse</a:t>
            </a:r>
          </a:p>
          <a:p>
            <a:r>
              <a:rPr lang="en-US" dirty="0" smtClean="0"/>
              <a:t>and model the SIDS risk-reduction recommendations from birth.</a:t>
            </a:r>
          </a:p>
          <a:p>
            <a:r>
              <a:rPr lang="en-US" dirty="0" smtClean="0"/>
              <a:t>Media and manufacturers should follow safe sleep guidelines in their messaging and advertising.</a:t>
            </a:r>
          </a:p>
          <a:p>
            <a:r>
              <a:rPr lang="en-US" dirty="0" smtClean="0"/>
              <a:t>Continue the “Safe to Sleep” campaign, focusing on ways to reduce the risk of all sleep-related infant</a:t>
            </a:r>
          </a:p>
          <a:p>
            <a:r>
              <a:rPr lang="en-US" dirty="0" smtClean="0"/>
              <a:t>deaths, including SIDS, suffocation, and other unintentional deaths. Pediatricians and other primary</a:t>
            </a:r>
          </a:p>
          <a:p>
            <a:r>
              <a:rPr lang="en-US" dirty="0" smtClean="0"/>
              <a:t>care providers should actively participate in this campaign.</a:t>
            </a:r>
          </a:p>
          <a:p>
            <a:endParaRPr lang="en-US" dirty="0"/>
          </a:p>
        </p:txBody>
      </p:sp>
      <p:sp>
        <p:nvSpPr>
          <p:cNvPr id="4" name="Slide Number Placeholder 3"/>
          <p:cNvSpPr>
            <a:spLocks noGrp="1"/>
          </p:cNvSpPr>
          <p:nvPr>
            <p:ph type="sldNum" sz="quarter" idx="10"/>
          </p:nvPr>
        </p:nvSpPr>
        <p:spPr/>
        <p:txBody>
          <a:bodyPr/>
          <a:lstStyle/>
          <a:p>
            <a:fld id="{9A01FE5F-EC79-418D-9A3E-15EE7CDE35A0}" type="slidenum">
              <a:rPr lang="en-US" smtClean="0"/>
              <a:t>12</a:t>
            </a:fld>
            <a:endParaRPr lang="en-US"/>
          </a:p>
        </p:txBody>
      </p:sp>
    </p:spTree>
    <p:extLst>
      <p:ext uri="{BB962C8B-B14F-4D97-AF65-F5344CB8AC3E}">
        <p14:creationId xmlns:p14="http://schemas.microsoft.com/office/powerpoint/2010/main" val="250173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other words, we are working to “increase the protection” of infants by giving caregivers the opportunity to make an informed choice about how their baby will sleep.  Can we move them along the continuum of risk to get them closer to the most protected environment for baby?</a:t>
            </a:r>
          </a:p>
          <a:p>
            <a:endParaRPr lang="en-US" dirty="0"/>
          </a:p>
        </p:txBody>
      </p:sp>
      <p:sp>
        <p:nvSpPr>
          <p:cNvPr id="4" name="Slide Number Placeholder 3"/>
          <p:cNvSpPr>
            <a:spLocks noGrp="1"/>
          </p:cNvSpPr>
          <p:nvPr>
            <p:ph type="sldNum" sz="quarter" idx="10"/>
          </p:nvPr>
        </p:nvSpPr>
        <p:spPr/>
        <p:txBody>
          <a:bodyPr/>
          <a:lstStyle/>
          <a:p>
            <a:fld id="{04647658-6D52-4935-AA0E-6F956E951F06}" type="slidenum">
              <a:rPr lang="en-US" smtClean="0"/>
              <a:t>14</a:t>
            </a:fld>
            <a:endParaRPr lang="en-US"/>
          </a:p>
        </p:txBody>
      </p:sp>
    </p:spTree>
    <p:extLst>
      <p:ext uri="{BB962C8B-B14F-4D97-AF65-F5344CB8AC3E}">
        <p14:creationId xmlns:p14="http://schemas.microsoft.com/office/powerpoint/2010/main" val="3930855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 sleeping means “caregiver and child sleeping in close sensory proximity)”. Both room sharing and bed sharing are forms of co-sleeping.  This can cause confusion when educators advise to “not co sleep” so we are careful to use the terms room sharing or bed sharing and avoid using co sleeping, to be clear. </a:t>
            </a:r>
            <a:r>
              <a:rPr lang="en-US" dirty="0" smtClean="0"/>
              <a:t>This past</a:t>
            </a:r>
            <a:r>
              <a:rPr lang="en-US" baseline="0" dirty="0" smtClean="0"/>
              <a:t> October, the media really focused on the “at least 6 months, ideally the first year” part of the room sharing recommendation.  This was not a new recommendation and is fact, the AAP softened their recommendations by adding in the language of “at least 6 months” previously they just suggested a year of room sharing. this is our opportunity to give information to parents for them to decide how long is best for them.  </a:t>
            </a:r>
            <a:endParaRPr lang="en-US" dirty="0"/>
          </a:p>
        </p:txBody>
      </p:sp>
      <p:sp>
        <p:nvSpPr>
          <p:cNvPr id="4" name="Slide Number Placeholder 3"/>
          <p:cNvSpPr>
            <a:spLocks noGrp="1"/>
          </p:cNvSpPr>
          <p:nvPr>
            <p:ph type="sldNum" sz="quarter" idx="10"/>
          </p:nvPr>
        </p:nvSpPr>
        <p:spPr/>
        <p:txBody>
          <a:bodyPr/>
          <a:lstStyle/>
          <a:p>
            <a:fld id="{9A01FE5F-EC79-418D-9A3E-15EE7CDE35A0}" type="slidenum">
              <a:rPr lang="en-US" smtClean="0"/>
              <a:t>15</a:t>
            </a:fld>
            <a:endParaRPr lang="en-US"/>
          </a:p>
        </p:txBody>
      </p:sp>
    </p:spTree>
    <p:extLst>
      <p:ext uri="{BB962C8B-B14F-4D97-AF65-F5344CB8AC3E}">
        <p14:creationId xmlns:p14="http://schemas.microsoft.com/office/powerpoint/2010/main" val="338286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Oxytocin – it</a:t>
            </a:r>
            <a:r>
              <a:rPr lang="en-US" baseline="0" dirty="0" smtClean="0"/>
              <a:t> will likely happen to everyone at least once.  </a:t>
            </a:r>
            <a:r>
              <a:rPr lang="en-US" dirty="0" smtClean="0"/>
              <a:t>Better to be on a flat bed without any additional items</a:t>
            </a:r>
            <a:r>
              <a:rPr lang="en-US" baseline="0" dirty="0" smtClean="0"/>
              <a:t> than on a couch or armchair – good to up front and honest with parents about the likelihood and to encourage them to immediately place baby back to his or her own sleep space upon waking.  </a:t>
            </a:r>
            <a:endParaRPr lang="en-US" dirty="0"/>
          </a:p>
        </p:txBody>
      </p:sp>
      <p:sp>
        <p:nvSpPr>
          <p:cNvPr id="4" name="Slide Number Placeholder 3"/>
          <p:cNvSpPr>
            <a:spLocks noGrp="1"/>
          </p:cNvSpPr>
          <p:nvPr>
            <p:ph type="sldNum" sz="quarter" idx="10"/>
          </p:nvPr>
        </p:nvSpPr>
        <p:spPr/>
        <p:txBody>
          <a:bodyPr/>
          <a:lstStyle/>
          <a:p>
            <a:fld id="{9A01FE5F-EC79-418D-9A3E-15EE7CDE35A0}" type="slidenum">
              <a:rPr lang="en-US" smtClean="0"/>
              <a:t>16</a:t>
            </a:fld>
            <a:endParaRPr lang="en-US"/>
          </a:p>
        </p:txBody>
      </p:sp>
    </p:spTree>
    <p:extLst>
      <p:ext uri="{BB962C8B-B14F-4D97-AF65-F5344CB8AC3E}">
        <p14:creationId xmlns:p14="http://schemas.microsoft.com/office/powerpoint/2010/main" val="12532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701040" y="4415790"/>
            <a:ext cx="560994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smtClean="0">
                <a:latin typeface="Arial" charset="0"/>
              </a:rPr>
              <a:t>Accidental</a:t>
            </a:r>
            <a:r>
              <a:rPr lang="en-US" altLang="en-US" b="0" baseline="0" dirty="0" smtClean="0">
                <a:latin typeface="Arial" charset="0"/>
              </a:rPr>
              <a:t> Suffocation and Strangulation in bed…if you remember from the slide at the beginning of our discussion, ASSB is one of the categories that is increasing in incidence.  So what is ASSB and how does it happen? </a:t>
            </a:r>
          </a:p>
          <a:p>
            <a:pPr eaLnBrk="1" hangingPunct="1">
              <a:spcBef>
                <a:spcPct val="0"/>
              </a:spcBef>
            </a:pPr>
            <a:endParaRPr lang="en-US" altLang="en-US" b="0" baseline="0" dirty="0" smtClean="0">
              <a:latin typeface="Arial" charset="0"/>
            </a:endParaRPr>
          </a:p>
          <a:p>
            <a:r>
              <a:rPr lang="en-US" sz="1200" b="0" i="0" kern="1200" dirty="0" smtClean="0">
                <a:solidFill>
                  <a:schemeClr val="tx1"/>
                </a:solidFill>
                <a:effectLst/>
                <a:latin typeface="+mn-lt"/>
                <a:ea typeface="+mn-ea"/>
                <a:cs typeface="+mn-cs"/>
              </a:rPr>
              <a:t>ASSB, occurs when something limits a baby’s breathing like when soft bedding or blankets are against their face or when a baby gets trapped between two objects, such as a mattress and wall. Among babies, accidental suffocation is responsible for three quarters of all unintentional injury deaths.</a:t>
            </a:r>
          </a:p>
          <a:p>
            <a:pPr eaLnBrk="1" hangingPunct="1">
              <a:spcBef>
                <a:spcPct val="0"/>
              </a:spcBef>
            </a:pPr>
            <a:r>
              <a:rPr lang="en-US" altLang="en-US" b="0" baseline="0" dirty="0" smtClean="0">
                <a:latin typeface="Arial" charset="0"/>
              </a:rPr>
              <a:t> </a:t>
            </a:r>
          </a:p>
          <a:p>
            <a:pPr eaLnBrk="1" hangingPunct="1">
              <a:spcBef>
                <a:spcPct val="0"/>
              </a:spcBef>
            </a:pPr>
            <a:endParaRPr lang="en-US" altLang="en-US" b="0" dirty="0" smtClean="0">
              <a:latin typeface="Arial" charset="0"/>
            </a:endParaRPr>
          </a:p>
          <a:p>
            <a:pPr eaLnBrk="1" hangingPunct="1">
              <a:spcBef>
                <a:spcPct val="0"/>
              </a:spcBef>
            </a:pPr>
            <a:r>
              <a:rPr lang="en-US" altLang="en-US" b="1" dirty="0" smtClean="0">
                <a:latin typeface="Arial" charset="0"/>
              </a:rPr>
              <a:t>1 - Suffocation by:</a:t>
            </a:r>
            <a:r>
              <a:rPr lang="en-US" altLang="en-US" b="1" baseline="0" dirty="0" smtClean="0">
                <a:latin typeface="Arial" charset="0"/>
              </a:rPr>
              <a:t> </a:t>
            </a:r>
            <a:r>
              <a:rPr lang="en-US" altLang="en-US" dirty="0" smtClean="0">
                <a:latin typeface="Arial" charset="0"/>
              </a:rPr>
              <a:t>Soft bedding, pillow, or waterbed mattress</a:t>
            </a:r>
          </a:p>
          <a:p>
            <a:pPr eaLnBrk="1" hangingPunct="1">
              <a:spcBef>
                <a:spcPct val="0"/>
              </a:spcBef>
            </a:pPr>
            <a:r>
              <a:rPr lang="en-US" altLang="en-US" dirty="0" smtClean="0">
                <a:latin typeface="Arial" charset="0"/>
              </a:rPr>
              <a:t>2 - Overlaying or rolling on top of or against infant while sleeping</a:t>
            </a:r>
          </a:p>
          <a:p>
            <a:pPr eaLnBrk="1" hangingPunct="1">
              <a:spcBef>
                <a:spcPct val="0"/>
              </a:spcBef>
            </a:pPr>
            <a:r>
              <a:rPr lang="en-US" altLang="en-US" dirty="0" smtClean="0">
                <a:latin typeface="Arial" charset="0"/>
              </a:rPr>
              <a:t>3 - Wedging and entrapment of an infant between two objects such as a mattress and wall, bed frame, or furniture</a:t>
            </a:r>
          </a:p>
          <a:p>
            <a:pPr eaLnBrk="1" hangingPunct="1">
              <a:spcBef>
                <a:spcPct val="0"/>
              </a:spcBef>
            </a:pPr>
            <a:r>
              <a:rPr lang="en-US" altLang="en-US" b="0" dirty="0" smtClean="0">
                <a:latin typeface="Arial" charset="0"/>
              </a:rPr>
              <a:t>4</a:t>
            </a:r>
            <a:r>
              <a:rPr lang="en-US" altLang="en-US" b="0" baseline="0" dirty="0" smtClean="0">
                <a:latin typeface="Arial" charset="0"/>
              </a:rPr>
              <a:t> - </a:t>
            </a:r>
            <a:r>
              <a:rPr lang="en-US" altLang="en-US" b="0" dirty="0" smtClean="0">
                <a:latin typeface="Arial" charset="0"/>
              </a:rPr>
              <a:t>Strangulation by:</a:t>
            </a:r>
            <a:r>
              <a:rPr lang="en-US" altLang="en-US" b="1" dirty="0" smtClean="0">
                <a:latin typeface="Arial" charset="0"/>
              </a:rPr>
              <a:t> </a:t>
            </a:r>
            <a:r>
              <a:rPr lang="en-US" altLang="en-US" dirty="0" smtClean="0">
                <a:latin typeface="Arial" charset="0"/>
              </a:rPr>
              <a:t>Asphyxiation, such as when an infant’s head and neck become caught between crib railings if a crib isn’t put together correctly. (no picture)</a:t>
            </a:r>
          </a:p>
        </p:txBody>
      </p:sp>
      <p:sp>
        <p:nvSpPr>
          <p:cNvPr id="2" name="Footer Placeholder 1"/>
          <p:cNvSpPr>
            <a:spLocks noGrp="1"/>
          </p:cNvSpPr>
          <p:nvPr>
            <p:ph type="ftr" sz="quarter" idx="10"/>
          </p:nvPr>
        </p:nvSpPr>
        <p:spPr/>
        <p:txBody>
          <a:bodyPr/>
          <a:lstStyle/>
          <a:p>
            <a:r>
              <a:rPr lang="en-US" smtClean="0"/>
              <a:t>DRAFT</a:t>
            </a:r>
            <a:endParaRPr lang="en-US"/>
          </a:p>
        </p:txBody>
      </p:sp>
      <p:sp>
        <p:nvSpPr>
          <p:cNvPr id="3" name="Header Placeholder 2"/>
          <p:cNvSpPr>
            <a:spLocks noGrp="1"/>
          </p:cNvSpPr>
          <p:nvPr>
            <p:ph type="hdr" sz="quarter" idx="11"/>
          </p:nvPr>
        </p:nvSpPr>
        <p:spPr/>
        <p:txBody>
          <a:bodyPr/>
          <a:lstStyle/>
          <a:p>
            <a:r>
              <a:rPr lang="en-US" smtClean="0"/>
              <a:t>First Responder Training - 10-15 minutes</a:t>
            </a:r>
            <a:endParaRPr lang="en-US"/>
          </a:p>
        </p:txBody>
      </p:sp>
    </p:spTree>
    <p:extLst>
      <p:ext uri="{BB962C8B-B14F-4D97-AF65-F5344CB8AC3E}">
        <p14:creationId xmlns:p14="http://schemas.microsoft.com/office/powerpoint/2010/main" val="200758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Trainers</a:t>
            </a:r>
            <a:r>
              <a:rPr lang="en-US" sz="1200" baseline="0" dirty="0" smtClean="0"/>
              <a:t> </a:t>
            </a:r>
            <a:r>
              <a:rPr lang="en-US" sz="1200" dirty="0" smtClean="0"/>
              <a:t>Note: Please be aware that all “drop down” cribs (where the side slides up and down for easier access to the baby) are considered unsafe and no longer for sale.  If a family has one, advise them to consider a different model.  Additionally, the slats on a crib should be no wider than the bottom of a soda can – this helps to keep little legs and arms (and head) from getting stuck.  Please check </a:t>
            </a:r>
            <a:r>
              <a:rPr lang="en-US" sz="1200" dirty="0" smtClean="0">
                <a:hlinkClick r:id="rId3"/>
              </a:rPr>
              <a:t>www.cpsc.gov</a:t>
            </a:r>
            <a:r>
              <a:rPr lang="en-US" sz="1200" dirty="0" smtClean="0"/>
              <a:t> to make sure your crib is not recalled.</a:t>
            </a:r>
          </a:p>
          <a:p>
            <a:endParaRPr lang="en-US" dirty="0" smtClean="0"/>
          </a:p>
          <a:p>
            <a:r>
              <a:rPr lang="en-US" dirty="0" smtClean="0"/>
              <a:t>ASK the Participant</a:t>
            </a:r>
            <a:r>
              <a:rPr lang="en-US" baseline="0" dirty="0" smtClean="0"/>
              <a:t> - </a:t>
            </a:r>
            <a:r>
              <a:rPr lang="en-US" dirty="0" smtClean="0"/>
              <a:t>What makes these sleep places safer for babies?</a:t>
            </a:r>
          </a:p>
          <a:p>
            <a:pPr marL="171450" indent="-171450">
              <a:buFont typeface="Arial" panose="020B0604020202020204" pitchFamily="34" charset="0"/>
              <a:buChar char="•"/>
            </a:pPr>
            <a:r>
              <a:rPr lang="en-US" dirty="0" smtClean="0"/>
              <a:t>There is a firm mattress.</a:t>
            </a:r>
          </a:p>
          <a:p>
            <a:pPr marL="171450" indent="-171450">
              <a:buFont typeface="Arial" panose="020B0604020202020204" pitchFamily="34" charset="0"/>
              <a:buChar char="•"/>
            </a:pPr>
            <a:r>
              <a:rPr lang="en-US" dirty="0" smtClean="0"/>
              <a:t>There are no blankets or pillows.</a:t>
            </a:r>
          </a:p>
          <a:p>
            <a:pPr marL="171450" indent="-171450">
              <a:buFont typeface="Arial" panose="020B0604020202020204" pitchFamily="34" charset="0"/>
              <a:buChar char="•"/>
            </a:pPr>
            <a:r>
              <a:rPr lang="en-US" dirty="0" smtClean="0"/>
              <a:t>There are no toys or crib bumpers.</a:t>
            </a:r>
          </a:p>
          <a:p>
            <a:endParaRPr lang="en-US" dirty="0"/>
          </a:p>
        </p:txBody>
      </p:sp>
      <p:sp>
        <p:nvSpPr>
          <p:cNvPr id="4" name="Slide Number Placeholder 3"/>
          <p:cNvSpPr>
            <a:spLocks noGrp="1"/>
          </p:cNvSpPr>
          <p:nvPr>
            <p:ph type="sldNum" sz="quarter" idx="10"/>
          </p:nvPr>
        </p:nvSpPr>
        <p:spPr/>
        <p:txBody>
          <a:bodyPr/>
          <a:lstStyle/>
          <a:p>
            <a:fld id="{F52B10B9-4834-4B53-B606-95D2C0FEA6CA}" type="slidenum">
              <a:rPr lang="en-US" smtClean="0"/>
              <a:t>19</a:t>
            </a:fld>
            <a:endParaRPr lang="en-US"/>
          </a:p>
        </p:txBody>
      </p:sp>
    </p:spTree>
    <p:extLst>
      <p:ext uri="{BB962C8B-B14F-4D97-AF65-F5344CB8AC3E}">
        <p14:creationId xmlns:p14="http://schemas.microsoft.com/office/powerpoint/2010/main" val="1427122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Physiologic sleep studies showed that breastfed infants are more easily aroused from sleep than their</a:t>
            </a:r>
          </a:p>
          <a:p>
            <a:r>
              <a:rPr lang="en-US" sz="1200" b="0" i="0" u="none" strike="noStrike" kern="1200" baseline="0" dirty="0" smtClean="0">
                <a:solidFill>
                  <a:schemeClr val="tx1"/>
                </a:solidFill>
                <a:latin typeface="+mn-lt"/>
                <a:ea typeface="+mn-ea"/>
                <a:cs typeface="+mn-cs"/>
              </a:rPr>
              <a:t>formula-fed counterparts. In addition, breastfeeding results in a decreased incidence of diarrhea,</a:t>
            </a:r>
          </a:p>
          <a:p>
            <a:r>
              <a:rPr lang="en-US" sz="1200" b="0" i="0" u="none" strike="noStrike" kern="1200" baseline="0" dirty="0" smtClean="0">
                <a:solidFill>
                  <a:schemeClr val="tx1"/>
                </a:solidFill>
                <a:latin typeface="+mn-lt"/>
                <a:ea typeface="+mn-ea"/>
                <a:cs typeface="+mn-cs"/>
              </a:rPr>
              <a:t>upper and lower respiratory infections, and other infectious diseases that are associated with</a:t>
            </a:r>
          </a:p>
          <a:p>
            <a:r>
              <a:rPr lang="en-US" sz="1200" b="0" i="0" u="none" strike="noStrike" kern="1200" baseline="0" dirty="0" smtClean="0">
                <a:solidFill>
                  <a:schemeClr val="tx1"/>
                </a:solidFill>
                <a:latin typeface="+mn-lt"/>
                <a:ea typeface="+mn-ea"/>
                <a:cs typeface="+mn-cs"/>
              </a:rPr>
              <a:t>an increased vulnerability to SIDS and provides overall immune system benefits attributable to maternal</a:t>
            </a:r>
          </a:p>
          <a:p>
            <a:r>
              <a:rPr lang="en-US" sz="1200" b="0" i="0" u="none" strike="noStrike" kern="1200" baseline="0" dirty="0" smtClean="0">
                <a:solidFill>
                  <a:schemeClr val="tx1"/>
                </a:solidFill>
                <a:latin typeface="+mn-lt"/>
                <a:ea typeface="+mn-ea"/>
                <a:cs typeface="+mn-cs"/>
              </a:rPr>
              <a:t>antibodies and micronutrients in human milk</a:t>
            </a:r>
            <a:endParaRPr lang="en-US" dirty="0"/>
          </a:p>
        </p:txBody>
      </p:sp>
      <p:sp>
        <p:nvSpPr>
          <p:cNvPr id="4" name="Slide Number Placeholder 3"/>
          <p:cNvSpPr>
            <a:spLocks noGrp="1"/>
          </p:cNvSpPr>
          <p:nvPr>
            <p:ph type="sldNum" sz="quarter" idx="10"/>
          </p:nvPr>
        </p:nvSpPr>
        <p:spPr/>
        <p:txBody>
          <a:bodyPr/>
          <a:lstStyle/>
          <a:p>
            <a:fld id="{9A01FE5F-EC79-418D-9A3E-15EE7CDE35A0}" type="slidenum">
              <a:rPr lang="en-US" smtClean="0"/>
              <a:t>21</a:t>
            </a:fld>
            <a:endParaRPr lang="en-US"/>
          </a:p>
        </p:txBody>
      </p:sp>
    </p:spTree>
    <p:extLst>
      <p:ext uri="{BB962C8B-B14F-4D97-AF65-F5344CB8AC3E}">
        <p14:creationId xmlns:p14="http://schemas.microsoft.com/office/powerpoint/2010/main" val="331318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Multiple case-control studies and 2 </a:t>
            </a:r>
            <a:r>
              <a:rPr lang="en-US" sz="1200" b="0" i="0" u="none" strike="noStrike" kern="1200" baseline="0" dirty="0" err="1" smtClean="0">
                <a:solidFill>
                  <a:schemeClr val="tx1"/>
                </a:solidFill>
                <a:latin typeface="+mn-lt"/>
                <a:ea typeface="+mn-ea"/>
                <a:cs typeface="+mn-cs"/>
              </a:rPr>
              <a:t>metaanalyses</a:t>
            </a:r>
            <a:r>
              <a:rPr lang="en-US" sz="1200" b="0" i="0" u="none" strike="noStrike" kern="1200" baseline="0" dirty="0" smtClean="0">
                <a:solidFill>
                  <a:schemeClr val="tx1"/>
                </a:solidFill>
                <a:latin typeface="+mn-lt"/>
                <a:ea typeface="+mn-ea"/>
                <a:cs typeface="+mn-cs"/>
              </a:rPr>
              <a:t> have reported a protective effect of pacifiers on the incidence of SIDS, particularly when used at the time of the last sleep period, with decreased risk of SIDS ranging from 50% to 90%.  </a:t>
            </a:r>
            <a:endParaRPr lang="en-US" dirty="0"/>
          </a:p>
        </p:txBody>
      </p:sp>
      <p:sp>
        <p:nvSpPr>
          <p:cNvPr id="4" name="Slide Number Placeholder 3"/>
          <p:cNvSpPr>
            <a:spLocks noGrp="1"/>
          </p:cNvSpPr>
          <p:nvPr>
            <p:ph type="sldNum" sz="quarter" idx="10"/>
          </p:nvPr>
        </p:nvSpPr>
        <p:spPr/>
        <p:txBody>
          <a:bodyPr/>
          <a:lstStyle/>
          <a:p>
            <a:fld id="{9A01FE5F-EC79-418D-9A3E-15EE7CDE35A0}" type="slidenum">
              <a:rPr lang="en-US" smtClean="0"/>
              <a:t>22</a:t>
            </a:fld>
            <a:endParaRPr lang="en-US"/>
          </a:p>
        </p:txBody>
      </p:sp>
    </p:spTree>
    <p:extLst>
      <p:ext uri="{BB962C8B-B14F-4D97-AF65-F5344CB8AC3E}">
        <p14:creationId xmlns:p14="http://schemas.microsoft.com/office/powerpoint/2010/main" val="273119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AAP breastfeeding policy: The AAP does not support a categorical ban on pacifiers</a:t>
            </a:r>
          </a:p>
          <a:p>
            <a:r>
              <a:rPr lang="en-US" sz="1200" b="0" i="0" u="none" strike="noStrike" kern="1200" baseline="0" dirty="0" smtClean="0">
                <a:solidFill>
                  <a:schemeClr val="tx1"/>
                </a:solidFill>
                <a:latin typeface="+mn-lt"/>
                <a:ea typeface="+mn-ea"/>
                <a:cs typeface="+mn-cs"/>
              </a:rPr>
              <a:t>because of their role in SIDS risk reduction and their</a:t>
            </a:r>
          </a:p>
          <a:p>
            <a:r>
              <a:rPr lang="en-US" sz="1200" b="0" i="0" u="none" strike="noStrike" kern="1200" baseline="0" dirty="0" smtClean="0">
                <a:solidFill>
                  <a:schemeClr val="tx1"/>
                </a:solidFill>
                <a:latin typeface="+mn-lt"/>
                <a:ea typeface="+mn-ea"/>
                <a:cs typeface="+mn-cs"/>
              </a:rPr>
              <a:t>analgesic benefit during painful procedures when breastfeeding</a:t>
            </a:r>
          </a:p>
          <a:p>
            <a:r>
              <a:rPr lang="en-US" sz="1200" b="0" i="0" u="none" strike="noStrike" kern="1200" baseline="0" dirty="0" smtClean="0">
                <a:solidFill>
                  <a:schemeClr val="tx1"/>
                </a:solidFill>
                <a:latin typeface="+mn-lt"/>
                <a:ea typeface="+mn-ea"/>
                <a:cs typeface="+mn-cs"/>
              </a:rPr>
              <a:t>cannot provide the analgesia. Pacifier use in the</a:t>
            </a:r>
          </a:p>
          <a:p>
            <a:r>
              <a:rPr lang="en-US" sz="1200" b="0" i="0" u="none" strike="noStrike" kern="1200" baseline="0" dirty="0" smtClean="0">
                <a:solidFill>
                  <a:schemeClr val="tx1"/>
                </a:solidFill>
                <a:latin typeface="+mn-lt"/>
                <a:ea typeface="+mn-ea"/>
                <a:cs typeface="+mn-cs"/>
              </a:rPr>
              <a:t>hospital in the neonatal period should be limited to specific</a:t>
            </a:r>
          </a:p>
          <a:p>
            <a:r>
              <a:rPr lang="en-US" sz="1200" b="0" i="0" u="none" strike="noStrike" kern="1200" baseline="0" dirty="0" smtClean="0">
                <a:solidFill>
                  <a:schemeClr val="tx1"/>
                </a:solidFill>
                <a:latin typeface="+mn-lt"/>
                <a:ea typeface="+mn-ea"/>
                <a:cs typeface="+mn-cs"/>
              </a:rPr>
              <a:t>medical indications such as pain reduction and</a:t>
            </a:r>
          </a:p>
          <a:p>
            <a:r>
              <a:rPr lang="en-US" sz="1200" b="0" i="0" u="none" strike="noStrike" kern="1200" baseline="0" dirty="0" smtClean="0">
                <a:solidFill>
                  <a:schemeClr val="tx1"/>
                </a:solidFill>
                <a:latin typeface="+mn-lt"/>
                <a:ea typeface="+mn-ea"/>
                <a:cs typeface="+mn-cs"/>
              </a:rPr>
              <a:t>calming in a drug-exposed infant, for example. Mothers</a:t>
            </a:r>
          </a:p>
          <a:p>
            <a:r>
              <a:rPr lang="en-US" sz="1200" b="0" i="0" u="none" strike="noStrike" kern="1200" baseline="0" dirty="0" smtClean="0">
                <a:solidFill>
                  <a:schemeClr val="tx1"/>
                </a:solidFill>
                <a:latin typeface="+mn-lt"/>
                <a:ea typeface="+mn-ea"/>
                <a:cs typeface="+mn-cs"/>
              </a:rPr>
              <a:t>of healthy term breastfed infants should be instructed to</a:t>
            </a:r>
          </a:p>
          <a:p>
            <a:r>
              <a:rPr lang="en-US" sz="1200" b="0" i="0" u="none" strike="noStrike" kern="1200" baseline="0" dirty="0" smtClean="0">
                <a:solidFill>
                  <a:schemeClr val="tx1"/>
                </a:solidFill>
                <a:latin typeface="+mn-lt"/>
                <a:ea typeface="+mn-ea"/>
                <a:cs typeface="+mn-cs"/>
              </a:rPr>
              <a:t>delay pacifier use until breastfeeding is well-established,</a:t>
            </a:r>
          </a:p>
          <a:p>
            <a:r>
              <a:rPr lang="en-US" sz="1200" b="0" i="0" u="none" strike="noStrike" kern="1200" baseline="0" dirty="0" smtClean="0">
                <a:solidFill>
                  <a:schemeClr val="tx1"/>
                </a:solidFill>
                <a:latin typeface="+mn-lt"/>
                <a:ea typeface="+mn-ea"/>
                <a:cs typeface="+mn-cs"/>
              </a:rPr>
              <a:t>usually about 3 to 4 </a:t>
            </a:r>
            <a:r>
              <a:rPr lang="en-US" sz="1200" b="0" i="0" u="none" strike="noStrike" kern="1200" baseline="0" dirty="0" err="1" smtClean="0">
                <a:solidFill>
                  <a:schemeClr val="tx1"/>
                </a:solidFill>
                <a:latin typeface="+mn-lt"/>
                <a:ea typeface="+mn-ea"/>
                <a:cs typeface="+mn-cs"/>
              </a:rPr>
              <a:t>wk</a:t>
            </a:r>
            <a:r>
              <a:rPr lang="en-US" sz="1200" b="0" i="0" u="none" strike="noStrike" kern="1200" baseline="0" dirty="0" smtClean="0">
                <a:solidFill>
                  <a:schemeClr val="tx1"/>
                </a:solidFill>
                <a:latin typeface="+mn-lt"/>
                <a:ea typeface="+mn-ea"/>
                <a:cs typeface="+mn-cs"/>
              </a:rPr>
              <a:t> after birth.</a:t>
            </a:r>
            <a:endParaRPr lang="en-US" dirty="0"/>
          </a:p>
        </p:txBody>
      </p:sp>
      <p:sp>
        <p:nvSpPr>
          <p:cNvPr id="4" name="Slide Number Placeholder 3"/>
          <p:cNvSpPr>
            <a:spLocks noGrp="1"/>
          </p:cNvSpPr>
          <p:nvPr>
            <p:ph type="sldNum" sz="quarter" idx="10"/>
          </p:nvPr>
        </p:nvSpPr>
        <p:spPr/>
        <p:txBody>
          <a:bodyPr/>
          <a:lstStyle/>
          <a:p>
            <a:fld id="{9A01FE5F-EC79-418D-9A3E-15EE7CDE35A0}" type="slidenum">
              <a:rPr lang="en-US" smtClean="0"/>
              <a:t>23</a:t>
            </a:fld>
            <a:endParaRPr lang="en-US"/>
          </a:p>
        </p:txBody>
      </p:sp>
    </p:spTree>
    <p:extLst>
      <p:ext uri="{BB962C8B-B14F-4D97-AF65-F5344CB8AC3E}">
        <p14:creationId xmlns:p14="http://schemas.microsoft.com/office/powerpoint/2010/main" val="207936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supine sleep position does not increase the risk of choking and aspiration in infants, even in those</a:t>
            </a:r>
          </a:p>
          <a:p>
            <a:r>
              <a:rPr lang="en-US" sz="1200" b="0" i="0" u="none" strike="noStrike" kern="1200" baseline="0" dirty="0" smtClean="0">
                <a:solidFill>
                  <a:schemeClr val="tx1"/>
                </a:solidFill>
                <a:latin typeface="+mn-lt"/>
                <a:ea typeface="+mn-ea"/>
                <a:cs typeface="+mn-cs"/>
              </a:rPr>
              <a:t>with gastroesophageal reflux.</a:t>
            </a:r>
            <a:endParaRPr lang="en-US" altLang="en-US" sz="1000" b="0" u="sng"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246648-5BF8-4AA1-B4B6-1414DC376964}" type="slidenum">
              <a:rPr lang="en-US" altLang="en-US" sz="1300"/>
              <a:pPr>
                <a:spcBef>
                  <a:spcPct val="0"/>
                </a:spcBef>
              </a:pPr>
              <a:t>24</a:t>
            </a:fld>
            <a:endParaRPr lang="en-US" altLang="en-US" sz="1300"/>
          </a:p>
        </p:txBody>
      </p:sp>
    </p:spTree>
    <p:extLst>
      <p:ext uri="{BB962C8B-B14F-4D97-AF65-F5344CB8AC3E}">
        <p14:creationId xmlns:p14="http://schemas.microsoft.com/office/powerpoint/2010/main" val="299116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647658-6D52-4935-AA0E-6F956E951F06}" type="slidenum">
              <a:rPr lang="en-US" smtClean="0"/>
              <a:t>4</a:t>
            </a:fld>
            <a:endParaRPr lang="en-US"/>
          </a:p>
        </p:txBody>
      </p:sp>
    </p:spTree>
    <p:extLst>
      <p:ext uri="{BB962C8B-B14F-4D97-AF65-F5344CB8AC3E}">
        <p14:creationId xmlns:p14="http://schemas.microsoft.com/office/powerpoint/2010/main" val="35157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Safe Sleep Seven</a:t>
            </a:r>
            <a:endParaRPr lang="en-US" dirty="0" smtClean="0"/>
          </a:p>
          <a:p>
            <a:r>
              <a:rPr lang="en-US" i="1" dirty="0" smtClean="0"/>
              <a:t>If a mother is:</a:t>
            </a:r>
            <a:r>
              <a:rPr lang="en-US" dirty="0" smtClean="0"/>
              <a:t/>
            </a:r>
            <a:br>
              <a:rPr lang="en-US" dirty="0" smtClean="0"/>
            </a:br>
            <a:r>
              <a:rPr lang="en-US" dirty="0" smtClean="0"/>
              <a:t>1. A non-smoker</a:t>
            </a:r>
            <a:br>
              <a:rPr lang="en-US" dirty="0" smtClean="0"/>
            </a:br>
            <a:r>
              <a:rPr lang="en-US" dirty="0" smtClean="0"/>
              <a:t>2. Sober</a:t>
            </a:r>
            <a:br>
              <a:rPr lang="en-US" dirty="0" smtClean="0"/>
            </a:br>
            <a:r>
              <a:rPr lang="en-US" dirty="0" smtClean="0"/>
              <a:t>3. Breastfeeding</a:t>
            </a:r>
          </a:p>
          <a:p>
            <a:r>
              <a:rPr lang="en-US" i="1" dirty="0" smtClean="0"/>
              <a:t>And her baby is:</a:t>
            </a:r>
            <a:r>
              <a:rPr lang="en-US" dirty="0" smtClean="0"/>
              <a:t/>
            </a:r>
            <a:br>
              <a:rPr lang="en-US" dirty="0" smtClean="0"/>
            </a:br>
            <a:r>
              <a:rPr lang="en-US" dirty="0" smtClean="0"/>
              <a:t>4. Healthy</a:t>
            </a:r>
            <a:br>
              <a:rPr lang="en-US" dirty="0" smtClean="0"/>
            </a:br>
            <a:r>
              <a:rPr lang="en-US" dirty="0" smtClean="0"/>
              <a:t>5. On his back</a:t>
            </a:r>
            <a:br>
              <a:rPr lang="en-US" dirty="0" smtClean="0"/>
            </a:br>
            <a:r>
              <a:rPr lang="en-US" dirty="0" smtClean="0"/>
              <a:t>6. Lightly dressed and </a:t>
            </a:r>
            <a:r>
              <a:rPr lang="en-US" dirty="0" err="1" smtClean="0"/>
              <a:t>unswaddled</a:t>
            </a:r>
            <a:endParaRPr lang="en-US" dirty="0" smtClean="0"/>
          </a:p>
          <a:p>
            <a:r>
              <a:rPr lang="en-US" i="1" dirty="0" smtClean="0"/>
              <a:t>And they:</a:t>
            </a:r>
            <a:r>
              <a:rPr lang="en-US" dirty="0" smtClean="0"/>
              <a:t/>
            </a:r>
            <a:br>
              <a:rPr lang="en-US" dirty="0" smtClean="0"/>
            </a:br>
            <a:r>
              <a:rPr lang="en-US" dirty="0" smtClean="0"/>
              <a:t>7. share a safe surface</a:t>
            </a:r>
          </a:p>
          <a:p>
            <a:r>
              <a:rPr lang="en-US" dirty="0" smtClean="0"/>
              <a:t>Then the baby’s risk of SIDS is no greater than in a crib, and any breathing hazards have been hugely reduced.</a:t>
            </a:r>
          </a:p>
          <a:p>
            <a:endParaRPr lang="en-US" dirty="0"/>
          </a:p>
        </p:txBody>
      </p:sp>
      <p:sp>
        <p:nvSpPr>
          <p:cNvPr id="4" name="Slide Number Placeholder 3"/>
          <p:cNvSpPr>
            <a:spLocks noGrp="1"/>
          </p:cNvSpPr>
          <p:nvPr>
            <p:ph type="sldNum" sz="quarter" idx="10"/>
          </p:nvPr>
        </p:nvSpPr>
        <p:spPr/>
        <p:txBody>
          <a:bodyPr/>
          <a:lstStyle/>
          <a:p>
            <a:fld id="{9A01FE5F-EC79-418D-9A3E-15EE7CDE35A0}" type="slidenum">
              <a:rPr lang="en-US" smtClean="0"/>
              <a:t>25</a:t>
            </a:fld>
            <a:endParaRPr lang="en-US"/>
          </a:p>
        </p:txBody>
      </p:sp>
    </p:spTree>
    <p:extLst>
      <p:ext uri="{BB962C8B-B14F-4D97-AF65-F5344CB8AC3E}">
        <p14:creationId xmlns:p14="http://schemas.microsoft.com/office/powerpoint/2010/main" val="372869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50BFF-BD11-4165-9BB6-5808C4D6A54F}" type="slidenum">
              <a:rPr lang="en-US" smtClean="0"/>
              <a:t>26</a:t>
            </a:fld>
            <a:endParaRPr lang="en-US"/>
          </a:p>
        </p:txBody>
      </p:sp>
    </p:spTree>
    <p:extLst>
      <p:ext uri="{BB962C8B-B14F-4D97-AF65-F5344CB8AC3E}">
        <p14:creationId xmlns:p14="http://schemas.microsoft.com/office/powerpoint/2010/main" val="210501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647658-6D52-4935-AA0E-6F956E951F06}" type="slidenum">
              <a:rPr lang="en-US" smtClean="0"/>
              <a:t>5</a:t>
            </a:fld>
            <a:endParaRPr lang="en-US"/>
          </a:p>
        </p:txBody>
      </p:sp>
    </p:spTree>
    <p:extLst>
      <p:ext uri="{BB962C8B-B14F-4D97-AF65-F5344CB8AC3E}">
        <p14:creationId xmlns:p14="http://schemas.microsoft.com/office/powerpoint/2010/main" val="213777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definitions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terminology around sleep-related deaths can be confusing. </a:t>
            </a:r>
            <a:r>
              <a:rPr lang="en-US" dirty="0" smtClean="0"/>
              <a:t>In the past, all cases were classified</a:t>
            </a:r>
            <a:r>
              <a:rPr lang="en-US" baseline="0" dirty="0" smtClean="0"/>
              <a:t> as SIDS, because that was our only term to use for the unexpected and unexplained death of an otherwise healthy infant.  As our surveillance and investigation techniques improved, it was discovered that many of these deaths could actually be attributed to other causes.  SUID was developed to encompass these deaths and a</a:t>
            </a:r>
            <a:r>
              <a:rPr lang="en-US" sz="1200" b="0" i="0" kern="1200" dirty="0" smtClean="0">
                <a:solidFill>
                  <a:schemeClr val="tx1"/>
                </a:solidFill>
                <a:effectLst/>
                <a:latin typeface="+mn-lt"/>
                <a:ea typeface="+mn-ea"/>
                <a:cs typeface="+mn-cs"/>
              </a:rPr>
              <a:t>lthough the causes of death in many of these children can’t be fully explained, most do occur while the infant is sleeping in an unsafe sleeping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difficulty in clearly defining the deaths includes the fact that of</a:t>
            </a:r>
            <a:r>
              <a:rPr lang="en-US" sz="1200" b="0" i="0" kern="1200" dirty="0" smtClean="0">
                <a:solidFill>
                  <a:schemeClr val="tx1"/>
                </a:solidFill>
                <a:effectLst/>
                <a:latin typeface="+mn-lt"/>
                <a:ea typeface="+mn-ea"/>
                <a:cs typeface="+mn-cs"/>
              </a:rPr>
              <a:t>ten, no one sees these deaths, and there are no tests to tell sudden infant death syndrome (SIDS) apart from suffocation. To complicate matters</a:t>
            </a:r>
            <a:r>
              <a:rPr lang="en-US" sz="1200" b="0" i="0" kern="1200" baseline="0" dirty="0" smtClean="0">
                <a:solidFill>
                  <a:schemeClr val="tx1"/>
                </a:solidFill>
                <a:effectLst/>
                <a:latin typeface="+mn-lt"/>
                <a:ea typeface="+mn-ea"/>
                <a:cs typeface="+mn-cs"/>
              </a:rPr>
              <a:t> more</a:t>
            </a:r>
            <a:r>
              <a:rPr lang="en-US" sz="1200" b="0" i="0" kern="1200" dirty="0" smtClean="0">
                <a:solidFill>
                  <a:schemeClr val="tx1"/>
                </a:solidFill>
                <a:effectLst/>
                <a:latin typeface="+mn-lt"/>
                <a:ea typeface="+mn-ea"/>
                <a:cs typeface="+mn-cs"/>
              </a:rPr>
              <a:t>, people who investigate sleep-related deaths may report cause of death in different ways and may not include enough information about the circumstances of the event from the death scene.</a:t>
            </a:r>
          </a:p>
          <a:p>
            <a:endParaRPr lang="en-US" dirty="0" smtClean="0"/>
          </a:p>
          <a:p>
            <a:r>
              <a:rPr lang="en-US" dirty="0" smtClean="0"/>
              <a:t>Despite all of this confusion around terminology, we do know a lot abou</a:t>
            </a:r>
            <a:r>
              <a:rPr lang="en-US" baseline="0" dirty="0" smtClean="0"/>
              <a:t>t the risk factors involved with all sleep-related deaths so, lets talk more about these factors.</a:t>
            </a:r>
            <a:endParaRPr lang="en-US" dirty="0"/>
          </a:p>
        </p:txBody>
      </p:sp>
      <p:sp>
        <p:nvSpPr>
          <p:cNvPr id="4" name="Slide Number Placeholder 3"/>
          <p:cNvSpPr>
            <a:spLocks noGrp="1"/>
          </p:cNvSpPr>
          <p:nvPr>
            <p:ph type="sldNum" sz="quarter" idx="10"/>
          </p:nvPr>
        </p:nvSpPr>
        <p:spPr/>
        <p:txBody>
          <a:bodyPr/>
          <a:lstStyle/>
          <a:p>
            <a:fld id="{66C50BFF-BD11-4165-9BB6-5808C4D6A54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7098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data</a:t>
            </a:r>
            <a:r>
              <a:rPr lang="en-US" baseline="0" dirty="0" smtClean="0"/>
              <a:t> from the CDC and, w</a:t>
            </a:r>
            <a:r>
              <a:rPr lang="en-US" dirty="0" smtClean="0"/>
              <a:t>hile sleep-related</a:t>
            </a:r>
            <a:r>
              <a:rPr lang="en-US" baseline="0" dirty="0" smtClean="0"/>
              <a:t> infant deaths can happen to anyone, African American and Native American babies have a rate that is 2x higher than other races and ethnicities.  Georgia death data follows this path as well.</a:t>
            </a:r>
            <a:endParaRPr lang="en-US" dirty="0"/>
          </a:p>
        </p:txBody>
      </p:sp>
      <p:sp>
        <p:nvSpPr>
          <p:cNvPr id="4" name="Slide Number Placeholder 3"/>
          <p:cNvSpPr>
            <a:spLocks noGrp="1"/>
          </p:cNvSpPr>
          <p:nvPr>
            <p:ph type="sldNum" sz="quarter" idx="10"/>
          </p:nvPr>
        </p:nvSpPr>
        <p:spPr/>
        <p:txBody>
          <a:bodyPr/>
          <a:lstStyle/>
          <a:p>
            <a:fld id="{04647658-6D52-4935-AA0E-6F956E951F06}" type="slidenum">
              <a:rPr lang="en-US" smtClean="0"/>
              <a:t>7</a:t>
            </a:fld>
            <a:endParaRPr lang="en-US"/>
          </a:p>
        </p:txBody>
      </p:sp>
    </p:spTree>
    <p:extLst>
      <p:ext uri="{BB962C8B-B14F-4D97-AF65-F5344CB8AC3E}">
        <p14:creationId xmlns:p14="http://schemas.microsoft.com/office/powerpoint/2010/main" val="386806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is from the Georgia</a:t>
            </a:r>
            <a:r>
              <a:rPr lang="en-US" baseline="0" dirty="0" smtClean="0"/>
              <a:t> Child Fatality Review from 2009-2013.  Over this 5 year time frame, we see that the vast majority of sleep-related infant deaths occurred within the adult bed. It’s rather compelling to see that out of 785 deaths, 405, or </a:t>
            </a:r>
            <a:r>
              <a:rPr lang="en-US" b="1" baseline="0" dirty="0" smtClean="0"/>
              <a:t>52%, </a:t>
            </a:r>
            <a:r>
              <a:rPr lang="en-US" baseline="0" dirty="0" smtClean="0"/>
              <a:t>occurred within the adult bed. This doesn’t tell us if the child was alone in the bed, sharing with an adult caregiver or even, sharing with a sibling.  We just know that the infant was found deceased in an adult bed.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instinct when we see this chart is to automatically want to just tell people to not bed share.  A valid recommendation however, how do we address the fact that the </a:t>
            </a:r>
            <a:r>
              <a:rPr lang="en-US" b="1" baseline="0" dirty="0" smtClean="0"/>
              <a:t>2</a:t>
            </a:r>
            <a:r>
              <a:rPr lang="en-US" b="1" baseline="30000" dirty="0" smtClean="0"/>
              <a:t>nd</a:t>
            </a:r>
            <a:r>
              <a:rPr lang="en-US" b="1" baseline="0" dirty="0" smtClean="0"/>
              <a:t> highest </a:t>
            </a:r>
            <a:r>
              <a:rPr lang="en-US" baseline="0" dirty="0" smtClean="0"/>
              <a:t>location is the crib?....18% of the deceased infants were found in the crib.  As we continue down the list we also see couch, bassinet, playpen, car seat and so on, as other locations.  We do a disservice to our parents and infants by simplifying the message too much. Safe infant Sleep involves not just the sleep location but also, the sleep position, and environment.  Which we will learn more about in the following slides. </a:t>
            </a:r>
            <a:endParaRPr lang="en-US" dirty="0"/>
          </a:p>
        </p:txBody>
      </p:sp>
      <p:sp>
        <p:nvSpPr>
          <p:cNvPr id="4" name="Slide Number Placeholder 3"/>
          <p:cNvSpPr>
            <a:spLocks noGrp="1"/>
          </p:cNvSpPr>
          <p:nvPr>
            <p:ph type="sldNum" sz="quarter" idx="10"/>
          </p:nvPr>
        </p:nvSpPr>
        <p:spPr/>
        <p:txBody>
          <a:bodyPr/>
          <a:lstStyle/>
          <a:p>
            <a:fld id="{04647658-6D52-4935-AA0E-6F956E951F06}" type="slidenum">
              <a:rPr lang="en-US" smtClean="0"/>
              <a:t>8</a:t>
            </a:fld>
            <a:endParaRPr lang="en-US" dirty="0"/>
          </a:p>
        </p:txBody>
      </p:sp>
    </p:spTree>
    <p:extLst>
      <p:ext uri="{BB962C8B-B14F-4D97-AF65-F5344CB8AC3E}">
        <p14:creationId xmlns:p14="http://schemas.microsoft.com/office/powerpoint/2010/main" val="165166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62">
              <a:defRPr/>
            </a:pPr>
            <a:r>
              <a:rPr lang="en-US" dirty="0" smtClean="0"/>
              <a:t>Here we</a:t>
            </a:r>
            <a:r>
              <a:rPr lang="en-US" baseline="0" dirty="0" smtClean="0"/>
              <a:t> see data from the GA Death Certificate File– and this shows the infants age, by month, at the time of death.</a:t>
            </a:r>
          </a:p>
          <a:p>
            <a:pPr defTabSz="934662">
              <a:defRPr/>
            </a:pPr>
            <a:endParaRPr lang="en-US" dirty="0" smtClean="0"/>
          </a:p>
          <a:p>
            <a:pPr defTabSz="934662">
              <a:defRPr/>
            </a:pPr>
            <a:r>
              <a:rPr lang="en-US" dirty="0" smtClean="0"/>
              <a:t>1 - First, please</a:t>
            </a:r>
            <a:r>
              <a:rPr lang="en-US" baseline="0" dirty="0" smtClean="0"/>
              <a:t> note the drastic drop in deaths at 3 months going into 4 months.  In 2014, 81% of our sleep-related deaths occurred prior to 5 months of age and a full, 89% occurred prior to 7 months of age. If you think about that for a moment, 3 babies a week die from sleep-related causes, and of those, 89% occur within the </a:t>
            </a:r>
            <a:r>
              <a:rPr lang="en-US" b="1" baseline="0" dirty="0" smtClean="0"/>
              <a:t>first</a:t>
            </a:r>
            <a:r>
              <a:rPr lang="en-US" baseline="0" dirty="0" smtClean="0"/>
              <a:t> 6 months of life.</a:t>
            </a:r>
          </a:p>
          <a:p>
            <a:pPr defTabSz="934662">
              <a:defRPr/>
            </a:pPr>
            <a:endParaRPr lang="en-US" baseline="0" dirty="0" smtClean="0"/>
          </a:p>
          <a:p>
            <a:pPr defTabSz="934662">
              <a:defRPr/>
            </a:pPr>
            <a:r>
              <a:rPr lang="en-US" baseline="0" dirty="0" smtClean="0"/>
              <a:t>2 – Researchers looked into the deaths occurring later around 7 to 8 months. They found that strangulation and suffocation were largely the identified causes of death in these older children.  It is hypothesized that the child is more mobile and therefore, better able to “get into things” such as monitor cords, crib bumper ties, etc.  We focus the bulk of our attention on those early months because on the high number of deaths and the vulnerable nature of the infant however, it’s good to keep in mind that older children still face a risk as well.</a:t>
            </a:r>
            <a:endParaRPr lang="en-US" dirty="0"/>
          </a:p>
          <a:p>
            <a:endParaRPr lang="en-US" dirty="0"/>
          </a:p>
        </p:txBody>
      </p:sp>
      <p:sp>
        <p:nvSpPr>
          <p:cNvPr id="4" name="Slide Number Placeholder 3"/>
          <p:cNvSpPr>
            <a:spLocks noGrp="1"/>
          </p:cNvSpPr>
          <p:nvPr>
            <p:ph type="sldNum" sz="quarter" idx="10"/>
          </p:nvPr>
        </p:nvSpPr>
        <p:spPr/>
        <p:txBody>
          <a:bodyPr/>
          <a:lstStyle/>
          <a:p>
            <a:fld id="{B0EAC458-A05B-40E1-A787-DDC263CB6914}"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Header Placeholder 5"/>
          <p:cNvSpPr>
            <a:spLocks noGrp="1"/>
          </p:cNvSpPr>
          <p:nvPr>
            <p:ph type="hdr" sz="quarter" idx="12"/>
          </p:nvPr>
        </p:nvSpPr>
        <p:spPr/>
        <p:txBody>
          <a:bodyPr/>
          <a:lstStyle/>
          <a:p>
            <a:r>
              <a:rPr lang="en-US" smtClean="0"/>
              <a:t>First Responder Training - 10-15 minutes</a:t>
            </a:r>
            <a:endParaRPr lang="en-US"/>
          </a:p>
        </p:txBody>
      </p:sp>
    </p:spTree>
    <p:extLst>
      <p:ext uri="{BB962C8B-B14F-4D97-AF65-F5344CB8AC3E}">
        <p14:creationId xmlns:p14="http://schemas.microsoft.com/office/powerpoint/2010/main" val="277901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7550D-44AE-436A-BFCD-A74D1B5FA6FB}" type="slidenum">
              <a:rPr lang="en-US" smtClean="0"/>
              <a:t>10</a:t>
            </a:fld>
            <a:endParaRPr lang="en-US"/>
          </a:p>
        </p:txBody>
      </p:sp>
    </p:spTree>
    <p:extLst>
      <p:ext uri="{BB962C8B-B14F-4D97-AF65-F5344CB8AC3E}">
        <p14:creationId xmlns:p14="http://schemas.microsoft.com/office/powerpoint/2010/main" val="307878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educators,</a:t>
            </a:r>
            <a:r>
              <a:rPr lang="en-US" baseline="0" dirty="0" smtClean="0"/>
              <a:t> our understanding of safe infant sleep needs to be a little more in-depth.  However, for parents</a:t>
            </a:r>
            <a:r>
              <a:rPr lang="en-US" dirty="0" smtClean="0"/>
              <a:t>– the</a:t>
            </a:r>
            <a:r>
              <a:rPr lang="en-US" baseline="0" dirty="0" smtClean="0"/>
              <a:t> Safe to Sleep guidelines are really very simple.  A – B – C. (read through the slide) This is meant to be an easy way to remember the primary recommendations while also allowing the parent to evaluate their babies sleep environment, no matter how it might change.</a:t>
            </a:r>
          </a:p>
          <a:p>
            <a:endParaRPr lang="en-US" baseline="0" dirty="0" smtClean="0"/>
          </a:p>
          <a:p>
            <a:r>
              <a:rPr lang="en-US" baseline="0" dirty="0" smtClean="0"/>
              <a:t>How well are these recommendations currently being followed? PRAMS data from survey’s conducted in Georgia from 2009-2012 found that less than ½ of new moms reported that their babies slept on their backs most of the time.  Additionally, ½ of new mom’s also reported bed sharing.</a:t>
            </a:r>
          </a:p>
          <a:p>
            <a:endParaRPr lang="en-US" baseline="0" dirty="0" smtClean="0"/>
          </a:p>
          <a:p>
            <a:r>
              <a:rPr lang="en-US" sz="1200" b="0" i="0" kern="1200" dirty="0" smtClean="0">
                <a:solidFill>
                  <a:schemeClr val="tx1"/>
                </a:solidFill>
                <a:effectLst/>
                <a:latin typeface="+mn-lt"/>
                <a:ea typeface="+mn-ea"/>
                <a:cs typeface="+mn-cs"/>
              </a:rPr>
              <a:t>***The Pregnancy Risk Assessment Monitoring System (PRAMS) is a statewide, ongoing, population-based survey that collects information on women who give birth in Georgia. GA PRAMS began in January 1993 and it supplements birth certificate data by collecting information on women's attitudes, experiences, and behaviors before, during, and after they deliver a live born infant.</a:t>
            </a:r>
            <a:endParaRPr lang="en-US" dirty="0"/>
          </a:p>
        </p:txBody>
      </p:sp>
      <p:sp>
        <p:nvSpPr>
          <p:cNvPr id="4" name="Slide Number Placeholder 3"/>
          <p:cNvSpPr>
            <a:spLocks noGrp="1"/>
          </p:cNvSpPr>
          <p:nvPr>
            <p:ph type="sldNum" sz="quarter" idx="10"/>
          </p:nvPr>
        </p:nvSpPr>
        <p:spPr/>
        <p:txBody>
          <a:bodyPr/>
          <a:lstStyle/>
          <a:p>
            <a:fld id="{3267F4C6-F539-4024-8DC2-A81B84EAA441}" type="slidenum">
              <a:rPr lang="en-US" smtClean="0"/>
              <a:pPr/>
              <a:t>11</a:t>
            </a:fld>
            <a:endParaRPr lang="en-US" dirty="0"/>
          </a:p>
        </p:txBody>
      </p:sp>
    </p:spTree>
    <p:extLst>
      <p:ext uri="{BB962C8B-B14F-4D97-AF65-F5344CB8AC3E}">
        <p14:creationId xmlns:p14="http://schemas.microsoft.com/office/powerpoint/2010/main" val="2014000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9144000" cy="7105650"/>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smtClean="0"/>
              <a:t>Click to edit Master title style</a:t>
            </a:r>
            <a:endParaRPr lang="en-US" dirty="0"/>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6/27/2017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6/27/2017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2F8F2-83CD-4705-BF23-B78F99682EA0}"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100C39-7375-4968-9536-506A397175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17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883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946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4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5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733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6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6/27/2017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3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75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12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B04FD-6050-40B0-A532-1EF7F17FC60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D79D-9AA4-416E-A41D-3524512D62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53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6/27/2017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6/27/2017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6/27/2017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6/27/2017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6/27/2017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6/27/2017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6/27/2017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6/27/2017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38"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A9B04FD-6050-40B0-A532-1EF7F17FC60A}" type="datetimeFigureOut">
              <a:rPr lang="en-US" smtClean="0">
                <a:solidFill>
                  <a:prstClr val="black">
                    <a:tint val="75000"/>
                  </a:prstClr>
                </a:solidFill>
                <a:latin typeface="Calibri" panose="020F0502020204030204"/>
              </a:rPr>
              <a:pPr fontAlgn="auto">
                <a:spcBef>
                  <a:spcPts val="0"/>
                </a:spcBef>
                <a:spcAft>
                  <a:spcPts val="0"/>
                </a:spcAft>
              </a:pPr>
              <a:t>6/27/2017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1E3D79D-9AA4-416E-A41D-3524512D62DA}"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8387026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www.dph.ga.gov/safetoslee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hyperlink" Target="mailto:terri.miller@dph.g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endParaRPr lang="en-US" sz="2800" b="1" dirty="0">
              <a:solidFill>
                <a:schemeClr val="tx1">
                  <a:lumMod val="65000"/>
                  <a:lumOff val="35000"/>
                </a:schemeClr>
              </a:solidFill>
              <a:latin typeface="Segoe UI" pitchFamily="34" charset="0"/>
              <a:cs typeface="Segoe UI" pitchFamily="34" charset="0"/>
            </a:endParaRPr>
          </a:p>
        </p:txBody>
      </p:sp>
      <p:sp>
        <p:nvSpPr>
          <p:cNvPr id="12" name="Title 11"/>
          <p:cNvSpPr>
            <a:spLocks noGrp="1"/>
          </p:cNvSpPr>
          <p:nvPr>
            <p:ph type="ctrTitle"/>
          </p:nvPr>
        </p:nvSpPr>
        <p:spPr/>
        <p:txBody>
          <a:bodyPr/>
          <a:lstStyle/>
          <a:p>
            <a:r>
              <a:rPr lang="en-US" dirty="0" smtClean="0"/>
              <a:t>Safe Infant Sleep – Special Considerations</a:t>
            </a:r>
            <a:endParaRPr lang="en-US" dirty="0"/>
          </a:p>
        </p:txBody>
      </p:sp>
      <p:sp>
        <p:nvSpPr>
          <p:cNvPr id="9" name="Text Placeholder 5"/>
          <p:cNvSpPr>
            <a:spLocks noGrp="1"/>
          </p:cNvSpPr>
          <p:nvPr>
            <p:ph type="body" sz="quarter" idx="4294967295"/>
          </p:nvPr>
        </p:nvSpPr>
        <p:spPr>
          <a:xfrm>
            <a:off x="4724400" y="3611880"/>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solidFill>
                  <a:srgbClr val="595959"/>
                </a:solidFill>
              </a:rPr>
              <a:t>WIC Educators	</a:t>
            </a:r>
            <a:endParaRPr lang="en-US" dirty="0">
              <a:solidFill>
                <a:srgbClr val="595959"/>
              </a:solidFill>
            </a:endParaRPr>
          </a:p>
        </p:txBody>
      </p:sp>
      <p:sp>
        <p:nvSpPr>
          <p:cNvPr id="10" name="Text Placeholder 5"/>
          <p:cNvSpPr>
            <a:spLocks noGrp="1"/>
          </p:cNvSpPr>
          <p:nvPr>
            <p:ph type="body" sz="quarter" idx="4294967295"/>
          </p:nvPr>
        </p:nvSpPr>
        <p:spPr>
          <a:xfrm>
            <a:off x="4724400" y="4009644"/>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solidFill>
                  <a:srgbClr val="595959"/>
                </a:solidFill>
              </a:rPr>
              <a:t>Terri Miller, MPH, CHES</a:t>
            </a:r>
            <a:endParaRPr lang="en-US" dirty="0">
              <a:solidFill>
                <a:srgbClr val="595959"/>
              </a:solidFill>
            </a:endParaRPr>
          </a:p>
        </p:txBody>
      </p:sp>
      <p:sp>
        <p:nvSpPr>
          <p:cNvPr id="11" name="Text Placeholder 5"/>
          <p:cNvSpPr>
            <a:spLocks noGrp="1"/>
          </p:cNvSpPr>
          <p:nvPr>
            <p:ph type="body" sz="quarter" idx="4294967295"/>
          </p:nvPr>
        </p:nvSpPr>
        <p:spPr>
          <a:xfrm>
            <a:off x="4724400" y="4407408"/>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solidFill>
                  <a:srgbClr val="595959"/>
                </a:solidFill>
              </a:rPr>
              <a:t>June 27, 2017</a:t>
            </a:r>
            <a:endParaRPr lang="en-US" dirty="0">
              <a:solidFill>
                <a:srgbClr val="59595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17518"/>
            <a:ext cx="1890265" cy="4457701"/>
          </a:xfrm>
          <a:prstGeom prst="rect">
            <a:avLst/>
          </a:prstGeom>
        </p:spPr>
      </p:pic>
      <p:sp>
        <p:nvSpPr>
          <p:cNvPr id="2" name="Title 1"/>
          <p:cNvSpPr>
            <a:spLocks noGrp="1"/>
          </p:cNvSpPr>
          <p:nvPr>
            <p:ph type="title"/>
          </p:nvPr>
        </p:nvSpPr>
        <p:spPr>
          <a:xfrm>
            <a:off x="152400" y="190500"/>
            <a:ext cx="8839200" cy="990600"/>
          </a:xfrm>
        </p:spPr>
        <p:txBody>
          <a:bodyPr>
            <a:normAutofit/>
          </a:bodyPr>
          <a:lstStyle/>
          <a:p>
            <a:r>
              <a:rPr lang="en-US" dirty="0" smtClean="0"/>
              <a:t>Georgia </a:t>
            </a:r>
            <a:r>
              <a:rPr lang="en-US" dirty="0"/>
              <a:t>Safe to Sleep </a:t>
            </a:r>
            <a:r>
              <a:rPr lang="en-US" dirty="0" smtClean="0"/>
              <a:t>Campaign </a:t>
            </a:r>
            <a:endParaRPr lang="en-US" dirty="0"/>
          </a:p>
        </p:txBody>
      </p:sp>
      <p:sp>
        <p:nvSpPr>
          <p:cNvPr id="3" name="Content Placeholder 2"/>
          <p:cNvSpPr>
            <a:spLocks noGrp="1"/>
          </p:cNvSpPr>
          <p:nvPr>
            <p:ph sz="half" idx="1"/>
          </p:nvPr>
        </p:nvSpPr>
        <p:spPr>
          <a:xfrm>
            <a:off x="2423665" y="1600200"/>
            <a:ext cx="6263135" cy="4762500"/>
          </a:xfrm>
        </p:spPr>
        <p:txBody>
          <a:bodyPr>
            <a:normAutofit fontScale="92500" lnSpcReduction="20000"/>
          </a:bodyPr>
          <a:lstStyle/>
          <a:p>
            <a:pPr marL="0" lvl="1" indent="0">
              <a:buNone/>
            </a:pPr>
            <a:r>
              <a:rPr lang="en-US" kern="0" dirty="0" smtClean="0">
                <a:solidFill>
                  <a:sysClr val="windowText" lastClr="000000"/>
                </a:solidFill>
              </a:rPr>
              <a:t>Provides </a:t>
            </a:r>
            <a:r>
              <a:rPr lang="en-US" kern="0" dirty="0">
                <a:solidFill>
                  <a:sysClr val="windowText" lastClr="000000"/>
                </a:solidFill>
              </a:rPr>
              <a:t>tools and resources that </a:t>
            </a:r>
            <a:r>
              <a:rPr lang="en-US" kern="0" dirty="0" smtClean="0">
                <a:solidFill>
                  <a:sysClr val="windowText" lastClr="000000"/>
                </a:solidFill>
              </a:rPr>
              <a:t>strengthen </a:t>
            </a:r>
            <a:r>
              <a:rPr lang="en-US" kern="0" dirty="0">
                <a:solidFill>
                  <a:sysClr val="windowText" lastClr="000000"/>
                </a:solidFill>
              </a:rPr>
              <a:t>policy, provide consistent education and change infant sleep environments </a:t>
            </a:r>
            <a:r>
              <a:rPr lang="en-US" kern="0" dirty="0" smtClean="0">
                <a:solidFill>
                  <a:sysClr val="windowText" lastClr="000000"/>
                </a:solidFill>
              </a:rPr>
              <a:t>to:</a:t>
            </a:r>
          </a:p>
          <a:p>
            <a:pPr marL="0" lvl="1" indent="0">
              <a:buNone/>
            </a:pPr>
            <a:endParaRPr lang="en-US" sz="1200" kern="0" dirty="0" smtClean="0">
              <a:solidFill>
                <a:sysClr val="windowText" lastClr="000000"/>
              </a:solidFill>
            </a:endParaRPr>
          </a:p>
          <a:p>
            <a:pPr marL="642938" lvl="2" indent="-342900"/>
            <a:r>
              <a:rPr lang="en-US" kern="0" dirty="0" smtClean="0">
                <a:solidFill>
                  <a:sysClr val="windowText" lastClr="000000"/>
                </a:solidFill>
              </a:rPr>
              <a:t>Prevent </a:t>
            </a:r>
            <a:r>
              <a:rPr lang="en-US" kern="0" dirty="0">
                <a:solidFill>
                  <a:sysClr val="windowText" lastClr="000000"/>
                </a:solidFill>
              </a:rPr>
              <a:t>infant sleep-related deaths in </a:t>
            </a:r>
            <a:r>
              <a:rPr lang="en-US" kern="0" dirty="0" smtClean="0">
                <a:solidFill>
                  <a:sysClr val="windowText" lastClr="000000"/>
                </a:solidFill>
              </a:rPr>
              <a:t>Georgia</a:t>
            </a:r>
          </a:p>
          <a:p>
            <a:pPr marL="642938" lvl="2" indent="-342900"/>
            <a:endParaRPr lang="en-US" sz="1200" kern="0" dirty="0">
              <a:solidFill>
                <a:sysClr val="windowText" lastClr="000000"/>
              </a:solidFill>
            </a:endParaRPr>
          </a:p>
          <a:p>
            <a:pPr marL="642938" lvl="2" indent="-342900"/>
            <a:r>
              <a:rPr lang="en-US" kern="0" dirty="0" smtClean="0">
                <a:solidFill>
                  <a:sysClr val="windowText" lastClr="000000"/>
                </a:solidFill>
              </a:rPr>
              <a:t>Empower </a:t>
            </a:r>
            <a:r>
              <a:rPr lang="en-US" kern="0" dirty="0">
                <a:solidFill>
                  <a:sysClr val="windowText" lastClr="000000"/>
                </a:solidFill>
              </a:rPr>
              <a:t>professionals to educate </a:t>
            </a:r>
            <a:r>
              <a:rPr lang="en-US" kern="0" dirty="0" smtClean="0">
                <a:solidFill>
                  <a:sysClr val="windowText" lastClr="000000"/>
                </a:solidFill>
              </a:rPr>
              <a:t>parents</a:t>
            </a:r>
          </a:p>
          <a:p>
            <a:pPr marL="642938" lvl="2" indent="-342900"/>
            <a:endParaRPr lang="en-US" sz="1200" kern="0" dirty="0">
              <a:solidFill>
                <a:sysClr val="windowText" lastClr="000000"/>
              </a:solidFill>
            </a:endParaRPr>
          </a:p>
          <a:p>
            <a:pPr marL="642938" lvl="2" indent="-342900"/>
            <a:r>
              <a:rPr lang="en-US" kern="0" dirty="0" smtClean="0">
                <a:solidFill>
                  <a:sysClr val="windowText" lastClr="000000"/>
                </a:solidFill>
              </a:rPr>
              <a:t>Empower </a:t>
            </a:r>
            <a:r>
              <a:rPr lang="en-US" kern="0" dirty="0">
                <a:solidFill>
                  <a:sysClr val="windowText" lastClr="000000"/>
                </a:solidFill>
              </a:rPr>
              <a:t>families to make informed decisions about infant </a:t>
            </a:r>
            <a:r>
              <a:rPr lang="en-US" kern="0" dirty="0" smtClean="0">
                <a:solidFill>
                  <a:sysClr val="windowText" lastClr="000000"/>
                </a:solidFill>
              </a:rPr>
              <a:t>sleep</a:t>
            </a:r>
          </a:p>
          <a:p>
            <a:pPr marL="642938" lvl="2" indent="-342900"/>
            <a:endParaRPr lang="en-US" sz="1200" kern="0" dirty="0">
              <a:solidFill>
                <a:sysClr val="windowText" lastClr="000000"/>
              </a:solidFill>
            </a:endParaRPr>
          </a:p>
          <a:p>
            <a:pPr marL="642938" lvl="2" indent="-342900"/>
            <a:r>
              <a:rPr lang="en-US" kern="0" dirty="0" smtClean="0">
                <a:solidFill>
                  <a:sysClr val="windowText" lastClr="000000"/>
                </a:solidFill>
              </a:rPr>
              <a:t>Increase </a:t>
            </a:r>
            <a:r>
              <a:rPr lang="en-US" kern="0" dirty="0">
                <a:solidFill>
                  <a:sysClr val="windowText" lastClr="000000"/>
                </a:solidFill>
              </a:rPr>
              <a:t>access to resources that support behaviors that protect infants from sleep-related </a:t>
            </a:r>
            <a:r>
              <a:rPr lang="en-US" kern="0" dirty="0" smtClean="0">
                <a:solidFill>
                  <a:sysClr val="windowText" lastClr="000000"/>
                </a:solidFill>
              </a:rPr>
              <a:t>deaths</a:t>
            </a:r>
          </a:p>
          <a:p>
            <a:pPr marL="642938" lvl="2" indent="-342900"/>
            <a:endParaRPr lang="en-US" sz="1200" kern="0" dirty="0">
              <a:solidFill>
                <a:sysClr val="windowText" lastClr="000000"/>
              </a:solidFill>
            </a:endParaRPr>
          </a:p>
          <a:p>
            <a:pPr marL="642938" lvl="2" indent="-342900"/>
            <a:r>
              <a:rPr lang="en-US" kern="0" dirty="0" smtClean="0">
                <a:solidFill>
                  <a:sysClr val="windowText" lastClr="000000"/>
                </a:solidFill>
              </a:rPr>
              <a:t>Promote </a:t>
            </a:r>
            <a:r>
              <a:rPr lang="en-US" kern="0" dirty="0">
                <a:solidFill>
                  <a:sysClr val="windowText" lastClr="000000"/>
                </a:solidFill>
              </a:rPr>
              <a:t>ABCs of Safe to Sleep</a:t>
            </a:r>
          </a:p>
          <a:p>
            <a:pPr marL="900113" lvl="3" indent="-257175">
              <a:buFont typeface="Wingdings" panose="05000000000000000000" pitchFamily="2" charset="2"/>
              <a:buChar char="§"/>
            </a:pPr>
            <a:r>
              <a:rPr lang="en-US" sz="1800" kern="0" dirty="0" smtClean="0">
                <a:solidFill>
                  <a:sysClr val="windowText" lastClr="000000"/>
                </a:solidFill>
              </a:rPr>
              <a:t>Alone - in </a:t>
            </a:r>
            <a:r>
              <a:rPr lang="en-US" sz="1800" kern="0" dirty="0">
                <a:solidFill>
                  <a:sysClr val="windowText" lastClr="000000"/>
                </a:solidFill>
              </a:rPr>
              <a:t>their own sleep space</a:t>
            </a:r>
          </a:p>
          <a:p>
            <a:pPr marL="900113" lvl="3" indent="-257175">
              <a:buFont typeface="Wingdings" panose="05000000000000000000" pitchFamily="2" charset="2"/>
              <a:buChar char="§"/>
            </a:pPr>
            <a:r>
              <a:rPr lang="en-US" sz="1800" kern="0" dirty="0" smtClean="0">
                <a:solidFill>
                  <a:sysClr val="windowText" lastClr="000000"/>
                </a:solidFill>
              </a:rPr>
              <a:t>Back- on </a:t>
            </a:r>
            <a:r>
              <a:rPr lang="en-US" sz="1800" kern="0" dirty="0">
                <a:solidFill>
                  <a:sysClr val="windowText" lastClr="000000"/>
                </a:solidFill>
              </a:rPr>
              <a:t>their back, every sleep, every nap, every time</a:t>
            </a:r>
          </a:p>
          <a:p>
            <a:pPr marL="900113" lvl="3" indent="-257175">
              <a:buFont typeface="Wingdings" panose="05000000000000000000" pitchFamily="2" charset="2"/>
              <a:buChar char="§"/>
            </a:pPr>
            <a:r>
              <a:rPr lang="en-US" sz="1800" kern="0" dirty="0" smtClean="0">
                <a:solidFill>
                  <a:sysClr val="windowText" lastClr="000000"/>
                </a:solidFill>
              </a:rPr>
              <a:t>Crib - in </a:t>
            </a:r>
            <a:r>
              <a:rPr lang="en-US" sz="1800" kern="0" dirty="0">
                <a:solidFill>
                  <a:sysClr val="windowText" lastClr="000000"/>
                </a:solidFill>
              </a:rPr>
              <a:t>a crib or bassinet with a firm, flat surface</a:t>
            </a:r>
          </a:p>
          <a:p>
            <a:endParaRPr lang="en-US" dirty="0"/>
          </a:p>
        </p:txBody>
      </p:sp>
    </p:spTree>
    <p:extLst>
      <p:ext uri="{BB962C8B-B14F-4D97-AF65-F5344CB8AC3E}">
        <p14:creationId xmlns:p14="http://schemas.microsoft.com/office/powerpoint/2010/main" val="230924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emiller1\AppData\Local\Microsoft\Windows\Temporary Internet Files\Content.IE5\HNI8WF0S\158793589_4bbbf7e1fc_z[1].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5802" y="2579237"/>
            <a:ext cx="1600198" cy="16096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8" y="-152400"/>
            <a:ext cx="4260273" cy="7010400"/>
          </a:xfrm>
          <a:prstGeom prst="rect">
            <a:avLst/>
          </a:prstGeom>
        </p:spPr>
      </p:pic>
      <p:sp>
        <p:nvSpPr>
          <p:cNvPr id="6" name="TextBox 5"/>
          <p:cNvSpPr txBox="1"/>
          <p:nvPr/>
        </p:nvSpPr>
        <p:spPr>
          <a:xfrm>
            <a:off x="6096000" y="152400"/>
            <a:ext cx="2964872" cy="6463308"/>
          </a:xfrm>
          <a:prstGeom prst="rect">
            <a:avLst/>
          </a:prstGeom>
          <a:noFill/>
        </p:spPr>
        <p:txBody>
          <a:bodyPr wrap="square" rtlCol="0">
            <a:spAutoFit/>
          </a:bodyPr>
          <a:lstStyle/>
          <a:p>
            <a:endParaRPr lang="en-US" dirty="0"/>
          </a:p>
          <a:p>
            <a:endParaRPr lang="en-US" dirty="0" smtClean="0"/>
          </a:p>
          <a:p>
            <a:endParaRPr lang="en-US" dirty="0"/>
          </a:p>
          <a:p>
            <a:r>
              <a:rPr lang="en-US" b="1" dirty="0" smtClean="0"/>
              <a:t>Alone</a:t>
            </a:r>
            <a:r>
              <a:rPr lang="en-US" dirty="0" smtClean="0"/>
              <a:t> – My baby should always have his or her own safe sleep space. Close by, but separate. No sharing of the sleep space with others, including children.</a:t>
            </a:r>
          </a:p>
          <a:p>
            <a:endParaRPr lang="en-US" b="1" dirty="0" smtClean="0"/>
          </a:p>
          <a:p>
            <a:r>
              <a:rPr lang="en-US" b="1" dirty="0" smtClean="0"/>
              <a:t>Back</a:t>
            </a:r>
            <a:r>
              <a:rPr lang="en-US" dirty="0" smtClean="0"/>
              <a:t> – My baby is placed on his or her back for every sleep, every time, even naps.</a:t>
            </a:r>
          </a:p>
          <a:p>
            <a:endParaRPr lang="en-US" dirty="0"/>
          </a:p>
          <a:p>
            <a:r>
              <a:rPr lang="en-US" b="1" dirty="0" smtClean="0"/>
              <a:t>Crib</a:t>
            </a:r>
            <a:r>
              <a:rPr lang="en-US" dirty="0" smtClean="0"/>
              <a:t> – My baby needs a crib without blankets, quilts, crib bumpers or other items. Please no couches or adult beds.</a:t>
            </a:r>
          </a:p>
          <a:p>
            <a:endParaRPr lang="en-US" dirty="0" smtClean="0"/>
          </a:p>
          <a:p>
            <a:endParaRPr lang="en-US" dirty="0"/>
          </a:p>
          <a:p>
            <a:endParaRPr lang="en-US" dirty="0"/>
          </a:p>
        </p:txBody>
      </p:sp>
      <p:pic>
        <p:nvPicPr>
          <p:cNvPr id="1031" name="Picture 7" descr="C:\Users\temiller1\AppData\Local\Microsoft\Windows\Temporary Internet Files\Content.IE5\HNI8WF0S\9499209957_a8431f02a6_z[1].jp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5802" y="4171555"/>
            <a:ext cx="16002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Users\temiller1\AppData\Local\Microsoft\Windows\Temporary Internet Files\Content.IE5\OJ9B9V33\9502015128_0aee098e16_z[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5409" y="944895"/>
            <a:ext cx="1600200" cy="16343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67200" y="0"/>
            <a:ext cx="4648200" cy="923330"/>
          </a:xfrm>
          <a:prstGeom prst="rect">
            <a:avLst/>
          </a:prstGeom>
          <a:noFill/>
        </p:spPr>
        <p:txBody>
          <a:bodyPr wrap="square" rtlCol="0">
            <a:spAutoFit/>
          </a:bodyPr>
          <a:lstStyle/>
          <a:p>
            <a:pPr algn="ctr"/>
            <a:r>
              <a:rPr lang="en-US" dirty="0" smtClean="0"/>
              <a:t>My Baby Sleeps Safe – </a:t>
            </a:r>
          </a:p>
          <a:p>
            <a:pPr algn="ctr"/>
            <a:r>
              <a:rPr lang="en-US" dirty="0" smtClean="0"/>
              <a:t>Please follow these guidelines.</a:t>
            </a:r>
          </a:p>
          <a:p>
            <a:endParaRPr lang="en-US" dirty="0"/>
          </a:p>
        </p:txBody>
      </p:sp>
      <p:sp>
        <p:nvSpPr>
          <p:cNvPr id="8" name="TextBox 7"/>
          <p:cNvSpPr txBox="1"/>
          <p:nvPr/>
        </p:nvSpPr>
        <p:spPr>
          <a:xfrm>
            <a:off x="4267200" y="5867402"/>
            <a:ext cx="4793672" cy="646331"/>
          </a:xfrm>
          <a:prstGeom prst="rect">
            <a:avLst/>
          </a:prstGeom>
          <a:noFill/>
        </p:spPr>
        <p:txBody>
          <a:bodyPr wrap="square" rtlCol="0">
            <a:spAutoFit/>
          </a:bodyPr>
          <a:lstStyle/>
          <a:p>
            <a:pPr algn="ctr"/>
            <a:r>
              <a:rPr lang="en-US" dirty="0" smtClean="0"/>
              <a:t>For more Information on Safe Sleep for Babies – visit </a:t>
            </a:r>
            <a:r>
              <a:rPr lang="en-US" dirty="0" smtClean="0">
                <a:hlinkClick r:id="rId7"/>
              </a:rPr>
              <a:t>www.dph.ga.gov/safetosleep</a:t>
            </a:r>
            <a:r>
              <a:rPr lang="en-US" dirty="0" smtClean="0"/>
              <a:t> </a:t>
            </a:r>
            <a:endParaRPr lang="en-US" dirty="0"/>
          </a:p>
        </p:txBody>
      </p:sp>
    </p:spTree>
    <p:extLst>
      <p:ext uri="{BB962C8B-B14F-4D97-AF65-F5344CB8AC3E}">
        <p14:creationId xmlns:p14="http://schemas.microsoft.com/office/powerpoint/2010/main" val="471801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 y="190500"/>
            <a:ext cx="8839200" cy="990600"/>
          </a:xfrm>
        </p:spPr>
        <p:txBody>
          <a:bodyPr>
            <a:normAutofit fontScale="90000"/>
          </a:bodyPr>
          <a:lstStyle/>
          <a:p>
            <a:r>
              <a:rPr lang="en-US" dirty="0" smtClean="0"/>
              <a:t>2016 American Academy of Pediatrics Safe Infant Sleep Recommendations</a:t>
            </a:r>
            <a:endParaRPr lang="en-US" dirty="0"/>
          </a:p>
        </p:txBody>
      </p:sp>
      <p:sp>
        <p:nvSpPr>
          <p:cNvPr id="3" name="Content Placeholder 2"/>
          <p:cNvSpPr>
            <a:spLocks noGrp="1"/>
          </p:cNvSpPr>
          <p:nvPr>
            <p:ph sz="half" idx="1"/>
          </p:nvPr>
        </p:nvSpPr>
        <p:spPr>
          <a:xfrm>
            <a:off x="236220" y="1371600"/>
            <a:ext cx="8686800" cy="4716463"/>
          </a:xfrm>
        </p:spPr>
        <p:txBody>
          <a:bodyPr>
            <a:normAutofit fontScale="85000" lnSpcReduction="20000"/>
          </a:bodyPr>
          <a:lstStyle/>
          <a:p>
            <a:r>
              <a:rPr lang="en-US" dirty="0" smtClean="0"/>
              <a:t>Level A Recommendations:</a:t>
            </a:r>
          </a:p>
          <a:p>
            <a:pPr lvl="1"/>
            <a:r>
              <a:rPr lang="en-US" dirty="0" smtClean="0"/>
              <a:t>Back </a:t>
            </a:r>
            <a:r>
              <a:rPr lang="en-US" dirty="0"/>
              <a:t>to sleep for every </a:t>
            </a:r>
            <a:r>
              <a:rPr lang="en-US" dirty="0" smtClean="0"/>
              <a:t>sleep.</a:t>
            </a:r>
          </a:p>
          <a:p>
            <a:pPr lvl="1"/>
            <a:r>
              <a:rPr lang="en-US" dirty="0" smtClean="0"/>
              <a:t>Use </a:t>
            </a:r>
            <a:r>
              <a:rPr lang="en-US" dirty="0"/>
              <a:t>a </a:t>
            </a:r>
            <a:r>
              <a:rPr lang="en-US" dirty="0" smtClean="0"/>
              <a:t>firm </a:t>
            </a:r>
            <a:r>
              <a:rPr lang="en-US" dirty="0"/>
              <a:t>sleep surface.</a:t>
            </a:r>
          </a:p>
          <a:p>
            <a:pPr lvl="1"/>
            <a:r>
              <a:rPr lang="en-US" dirty="0"/>
              <a:t>Breastfeeding is recommended.</a:t>
            </a:r>
          </a:p>
          <a:p>
            <a:pPr lvl="1"/>
            <a:r>
              <a:rPr lang="en-US" dirty="0"/>
              <a:t>Room-sharing with the infant on a separate sleep surface is recommended.</a:t>
            </a:r>
          </a:p>
          <a:p>
            <a:pPr lvl="1"/>
            <a:r>
              <a:rPr lang="en-US" dirty="0"/>
              <a:t>Keep soft objects and loose bedding away from the infant’s sleep area.</a:t>
            </a:r>
          </a:p>
          <a:p>
            <a:pPr lvl="1"/>
            <a:r>
              <a:rPr lang="en-US" dirty="0"/>
              <a:t>Consider offering a </a:t>
            </a:r>
            <a:r>
              <a:rPr lang="en-US" dirty="0" smtClean="0"/>
              <a:t>pacifier </a:t>
            </a:r>
            <a:r>
              <a:rPr lang="en-US" dirty="0"/>
              <a:t>at naptime and bedtime.</a:t>
            </a:r>
          </a:p>
          <a:p>
            <a:pPr lvl="1"/>
            <a:r>
              <a:rPr lang="en-US" dirty="0"/>
              <a:t>Avoid smoke exposure during pregnancy and after birth.</a:t>
            </a:r>
          </a:p>
          <a:p>
            <a:pPr lvl="1"/>
            <a:r>
              <a:rPr lang="en-US" dirty="0"/>
              <a:t>Avoid alcohol and illicit drug use during pregnancy and after </a:t>
            </a:r>
            <a:r>
              <a:rPr lang="en-US" dirty="0" smtClean="0"/>
              <a:t>birth.</a:t>
            </a:r>
          </a:p>
          <a:p>
            <a:pPr lvl="1"/>
            <a:r>
              <a:rPr lang="en-US" dirty="0" smtClean="0"/>
              <a:t>Avoid </a:t>
            </a:r>
            <a:r>
              <a:rPr lang="en-US" dirty="0"/>
              <a:t>overheating.</a:t>
            </a:r>
          </a:p>
          <a:p>
            <a:pPr lvl="1"/>
            <a:r>
              <a:rPr lang="en-US" dirty="0"/>
              <a:t>Pregnant women should seek and obtain regular prenatal care.</a:t>
            </a:r>
          </a:p>
          <a:p>
            <a:pPr lvl="1"/>
            <a:r>
              <a:rPr lang="en-US" dirty="0"/>
              <a:t>Infants should be immunized in accordance with </a:t>
            </a:r>
            <a:r>
              <a:rPr lang="en-US" dirty="0" smtClean="0"/>
              <a:t>American Academy of Pediatrics </a:t>
            </a:r>
            <a:r>
              <a:rPr lang="en-US" dirty="0"/>
              <a:t>and </a:t>
            </a:r>
            <a:r>
              <a:rPr lang="en-US" dirty="0" smtClean="0"/>
              <a:t>Centers for Disease Control </a:t>
            </a:r>
            <a:r>
              <a:rPr lang="en-US" dirty="0"/>
              <a:t>recommendations</a:t>
            </a:r>
            <a:r>
              <a:rPr lang="en-US" dirty="0" smtClean="0"/>
              <a:t>.</a:t>
            </a:r>
            <a:endParaRPr lang="en-US" dirty="0"/>
          </a:p>
        </p:txBody>
      </p:sp>
    </p:spTree>
    <p:extLst>
      <p:ext uri="{BB962C8B-B14F-4D97-AF65-F5344CB8AC3E}">
        <p14:creationId xmlns:p14="http://schemas.microsoft.com/office/powerpoint/2010/main" val="1253203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839200" cy="990600"/>
          </a:xfrm>
        </p:spPr>
        <p:txBody>
          <a:bodyPr>
            <a:normAutofit fontScale="90000"/>
          </a:bodyPr>
          <a:lstStyle/>
          <a:p>
            <a:r>
              <a:rPr lang="en-US" dirty="0" smtClean="0"/>
              <a:t>2016 American Academy of Pediatrics Safe Infant Sleep Recommendations (cont.)</a:t>
            </a:r>
            <a:endParaRPr lang="en-US" dirty="0"/>
          </a:p>
        </p:txBody>
      </p:sp>
      <p:sp>
        <p:nvSpPr>
          <p:cNvPr id="3" name="Content Placeholder 2"/>
          <p:cNvSpPr>
            <a:spLocks noGrp="1"/>
          </p:cNvSpPr>
          <p:nvPr>
            <p:ph sz="half" idx="1"/>
          </p:nvPr>
        </p:nvSpPr>
        <p:spPr>
          <a:xfrm>
            <a:off x="304800" y="1752600"/>
            <a:ext cx="8382000" cy="4945063"/>
          </a:xfrm>
        </p:spPr>
        <p:txBody>
          <a:bodyPr>
            <a:normAutofit lnSpcReduction="10000"/>
          </a:bodyPr>
          <a:lstStyle/>
          <a:p>
            <a:r>
              <a:rPr lang="en-US" dirty="0" smtClean="0"/>
              <a:t>Level B Recommendations</a:t>
            </a:r>
            <a:endParaRPr lang="en-US" dirty="0"/>
          </a:p>
          <a:p>
            <a:pPr lvl="1"/>
            <a:r>
              <a:rPr lang="en-US" dirty="0"/>
              <a:t>Avoid the use of commercial devices that are inconsistent with safe sleep recommendations.</a:t>
            </a:r>
          </a:p>
          <a:p>
            <a:pPr lvl="1"/>
            <a:r>
              <a:rPr lang="en-US" dirty="0"/>
              <a:t>Supervised, awake tummy time is recommended to facilitate development and to </a:t>
            </a:r>
            <a:r>
              <a:rPr lang="en-US" dirty="0" smtClean="0"/>
              <a:t>minimize development </a:t>
            </a:r>
            <a:r>
              <a:rPr lang="en-US" dirty="0"/>
              <a:t>of positional plagiocephaly.</a:t>
            </a:r>
          </a:p>
          <a:p>
            <a:r>
              <a:rPr lang="en-US" dirty="0" smtClean="0"/>
              <a:t>Level C Recommendations</a:t>
            </a:r>
            <a:endParaRPr lang="en-US" dirty="0"/>
          </a:p>
          <a:p>
            <a:pPr lvl="1"/>
            <a:r>
              <a:rPr lang="en-US" dirty="0"/>
              <a:t>Continue research and surveillance on the risk factors, causes, and pathophysiologic </a:t>
            </a:r>
            <a:r>
              <a:rPr lang="en-US" dirty="0" smtClean="0"/>
              <a:t>mechanisms of </a:t>
            </a:r>
            <a:r>
              <a:rPr lang="en-US" dirty="0"/>
              <a:t>SIDS and other sleep-related infant deaths, with the ultimate goal of eliminating these </a:t>
            </a:r>
            <a:r>
              <a:rPr lang="en-US" dirty="0" smtClean="0"/>
              <a:t>deaths entirely</a:t>
            </a:r>
            <a:r>
              <a:rPr lang="en-US" dirty="0"/>
              <a:t>.</a:t>
            </a:r>
          </a:p>
          <a:p>
            <a:pPr lvl="1"/>
            <a:r>
              <a:rPr lang="en-US" dirty="0"/>
              <a:t>There is no evidence to recommend swaddling as a strategy to reduce the risk of SIDS.</a:t>
            </a:r>
          </a:p>
          <a:p>
            <a:endParaRPr lang="en-US" dirty="0"/>
          </a:p>
        </p:txBody>
      </p:sp>
    </p:spTree>
    <p:extLst>
      <p:ext uri="{BB962C8B-B14F-4D97-AF65-F5344CB8AC3E}">
        <p14:creationId xmlns:p14="http://schemas.microsoft.com/office/powerpoint/2010/main" val="680610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574" y="4353403"/>
            <a:ext cx="7515226" cy="2031325"/>
          </a:xfrm>
          <a:prstGeom prst="rect">
            <a:avLst/>
          </a:prstGeom>
        </p:spPr>
        <p:txBody>
          <a:bodyPr wrap="square">
            <a:spAutoFit/>
          </a:bodyPr>
          <a:lstStyle/>
          <a:p>
            <a:endParaRPr lang="en-US" dirty="0"/>
          </a:p>
          <a:p>
            <a:pPr algn="ctr"/>
            <a:r>
              <a:rPr lang="en-US" b="1" u="sng" dirty="0"/>
              <a:t>Risk reduction is a behavioral change concept</a:t>
            </a:r>
            <a:r>
              <a:rPr lang="en-US" b="1" dirty="0"/>
              <a:t>. </a:t>
            </a:r>
            <a:endParaRPr lang="en-US" b="1" dirty="0" smtClean="0"/>
          </a:p>
          <a:p>
            <a:pPr algn="ctr"/>
            <a:endParaRPr lang="en-US" dirty="0"/>
          </a:p>
          <a:p>
            <a:pPr marL="342900" indent="-342900" algn="ctr">
              <a:buFont typeface="+mj-lt"/>
              <a:buAutoNum type="arabicParenR"/>
            </a:pPr>
            <a:r>
              <a:rPr lang="en-US" b="1" dirty="0" smtClean="0"/>
              <a:t>Individuals </a:t>
            </a:r>
            <a:r>
              <a:rPr lang="en-US" b="1" dirty="0"/>
              <a:t>make their own choices about what they are willing/able to change. </a:t>
            </a:r>
            <a:endParaRPr lang="en-US" b="1" dirty="0" smtClean="0"/>
          </a:p>
          <a:p>
            <a:pPr marL="342900" indent="-342900">
              <a:buFont typeface="+mj-lt"/>
              <a:buAutoNum type="arabicParenR"/>
            </a:pPr>
            <a:endParaRPr lang="en-US" b="1" dirty="0"/>
          </a:p>
          <a:p>
            <a:pPr marL="342900" indent="-342900" algn="ctr">
              <a:buFont typeface="+mj-lt"/>
              <a:buAutoNum type="arabicParenR"/>
            </a:pPr>
            <a:r>
              <a:rPr lang="en-US" b="1" dirty="0" smtClean="0"/>
              <a:t>Informed </a:t>
            </a:r>
            <a:r>
              <a:rPr lang="en-US" b="1" dirty="0"/>
              <a:t>choice is our goal. </a:t>
            </a:r>
            <a:endParaRPr lang="en-US" dirty="0"/>
          </a:p>
        </p:txBody>
      </p:sp>
      <p:graphicFrame>
        <p:nvGraphicFramePr>
          <p:cNvPr id="3" name="Diagram 2"/>
          <p:cNvGraphicFramePr/>
          <p:nvPr>
            <p:extLst>
              <p:ext uri="{D42A27DB-BD31-4B8C-83A1-F6EECF244321}">
                <p14:modId xmlns:p14="http://schemas.microsoft.com/office/powerpoint/2010/main" val="2026256568"/>
              </p:ext>
            </p:extLst>
          </p:nvPr>
        </p:nvGraphicFramePr>
        <p:xfrm>
          <a:off x="1257300" y="1191102"/>
          <a:ext cx="6515100" cy="2733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1524000" y="40386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09688" y="3803904"/>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00" y="38100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297873" y="114300"/>
            <a:ext cx="8839200" cy="990600"/>
          </a:xfrm>
        </p:spPr>
        <p:txBody>
          <a:bodyPr/>
          <a:lstStyle/>
          <a:p>
            <a:r>
              <a:rPr lang="en-US" dirty="0" smtClean="0"/>
              <a:t>Risk Reduction Model</a:t>
            </a:r>
            <a:endParaRPr lang="en-US" dirty="0"/>
          </a:p>
        </p:txBody>
      </p:sp>
      <p:sp>
        <p:nvSpPr>
          <p:cNvPr id="5" name="TextBox 4"/>
          <p:cNvSpPr txBox="1"/>
          <p:nvPr/>
        </p:nvSpPr>
        <p:spPr>
          <a:xfrm>
            <a:off x="297873" y="3707072"/>
            <a:ext cx="959427" cy="369332"/>
          </a:xfrm>
          <a:prstGeom prst="rect">
            <a:avLst/>
          </a:prstGeom>
          <a:noFill/>
        </p:spPr>
        <p:txBody>
          <a:bodyPr wrap="square" rtlCol="0">
            <a:spAutoFit/>
          </a:bodyPr>
          <a:lstStyle/>
          <a:p>
            <a:r>
              <a:rPr lang="en-US" dirty="0" smtClean="0"/>
              <a:t>Unsafe</a:t>
            </a:r>
            <a:endParaRPr lang="en-US" dirty="0"/>
          </a:p>
        </p:txBody>
      </p:sp>
      <p:sp>
        <p:nvSpPr>
          <p:cNvPr id="7" name="TextBox 6"/>
          <p:cNvSpPr txBox="1"/>
          <p:nvPr/>
        </p:nvSpPr>
        <p:spPr>
          <a:xfrm>
            <a:off x="7658100" y="3707072"/>
            <a:ext cx="1219200" cy="369332"/>
          </a:xfrm>
          <a:prstGeom prst="rect">
            <a:avLst/>
          </a:prstGeom>
          <a:noFill/>
        </p:spPr>
        <p:txBody>
          <a:bodyPr wrap="square" rtlCol="0">
            <a:spAutoFit/>
          </a:bodyPr>
          <a:lstStyle/>
          <a:p>
            <a:r>
              <a:rPr lang="en-US" dirty="0" smtClean="0"/>
              <a:t>Safe</a:t>
            </a:r>
            <a:endParaRPr lang="en-US" dirty="0"/>
          </a:p>
        </p:txBody>
      </p:sp>
    </p:spTree>
    <p:extLst>
      <p:ext uri="{BB962C8B-B14F-4D97-AF65-F5344CB8AC3E}">
        <p14:creationId xmlns:p14="http://schemas.microsoft.com/office/powerpoint/2010/main" val="3759212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908"/>
            <a:ext cx="8839200" cy="990600"/>
          </a:xfrm>
        </p:spPr>
        <p:txBody>
          <a:bodyPr/>
          <a:lstStyle/>
          <a:p>
            <a:r>
              <a:rPr lang="en-US" dirty="0" smtClean="0"/>
              <a:t>Room Sharing </a:t>
            </a:r>
            <a:endParaRPr lang="en-US" dirty="0"/>
          </a:p>
        </p:txBody>
      </p:sp>
      <p:sp>
        <p:nvSpPr>
          <p:cNvPr id="3" name="Content Placeholder 2"/>
          <p:cNvSpPr>
            <a:spLocks noGrp="1"/>
          </p:cNvSpPr>
          <p:nvPr>
            <p:ph sz="half" idx="1"/>
          </p:nvPr>
        </p:nvSpPr>
        <p:spPr>
          <a:xfrm>
            <a:off x="457199" y="998508"/>
            <a:ext cx="8229600" cy="4525963"/>
          </a:xfrm>
        </p:spPr>
        <p:txBody>
          <a:bodyPr>
            <a:normAutofit/>
          </a:bodyPr>
          <a:lstStyle/>
          <a:p>
            <a:r>
              <a:rPr lang="en-US" dirty="0" smtClean="0"/>
              <a:t>Ideally </a:t>
            </a:r>
            <a:r>
              <a:rPr lang="en-US" dirty="0"/>
              <a:t>for first year of life, but at least for the first </a:t>
            </a:r>
            <a:r>
              <a:rPr lang="en-US" dirty="0" smtClean="0"/>
              <a:t>six (6) months</a:t>
            </a:r>
          </a:p>
          <a:p>
            <a:r>
              <a:rPr lang="en-US" dirty="0" smtClean="0"/>
              <a:t>The American Academy of Pediatrics </a:t>
            </a:r>
            <a:r>
              <a:rPr lang="en-US" dirty="0"/>
              <a:t>recommends room-sharing, because this arrangement decreases the risk of SIDS by as much as 50% and is safer than </a:t>
            </a:r>
            <a:r>
              <a:rPr lang="en-US" dirty="0" smtClean="0"/>
              <a:t>bed sharing</a:t>
            </a:r>
            <a:r>
              <a:rPr lang="en-US" dirty="0"/>
              <a:t>, or solitary sleeping (when the infant is in a </a:t>
            </a:r>
            <a:r>
              <a:rPr lang="en-US" dirty="0" smtClean="0"/>
              <a:t>separate room)</a:t>
            </a:r>
          </a:p>
          <a:p>
            <a:pPr marL="0"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2881427" y="4280016"/>
            <a:ext cx="3519373" cy="2230742"/>
          </a:xfrm>
          <a:prstGeom prst="rect">
            <a:avLst/>
          </a:prstGeom>
        </p:spPr>
      </p:pic>
    </p:spTree>
    <p:extLst>
      <p:ext uri="{BB962C8B-B14F-4D97-AF65-F5344CB8AC3E}">
        <p14:creationId xmlns:p14="http://schemas.microsoft.com/office/powerpoint/2010/main" val="699308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lstStyle/>
          <a:p>
            <a:r>
              <a:rPr lang="en-US" dirty="0" smtClean="0"/>
              <a:t>Falling Asleep While Feeding</a:t>
            </a:r>
            <a:endParaRPr lang="en-US" dirty="0"/>
          </a:p>
        </p:txBody>
      </p:sp>
      <p:sp>
        <p:nvSpPr>
          <p:cNvPr id="3" name="Content Placeholder 2"/>
          <p:cNvSpPr>
            <a:spLocks noGrp="1"/>
          </p:cNvSpPr>
          <p:nvPr>
            <p:ph sz="half" idx="1"/>
          </p:nvPr>
        </p:nvSpPr>
        <p:spPr>
          <a:xfrm>
            <a:off x="457200" y="1066800"/>
            <a:ext cx="8229600" cy="5059363"/>
          </a:xfrm>
        </p:spPr>
        <p:txBody>
          <a:bodyPr/>
          <a:lstStyle/>
          <a:p>
            <a:r>
              <a:rPr lang="en-US" dirty="0" smtClean="0"/>
              <a:t>It is not uncommon</a:t>
            </a:r>
          </a:p>
          <a:p>
            <a:pPr lvl="1"/>
            <a:r>
              <a:rPr lang="en-US" dirty="0"/>
              <a:t>A</a:t>
            </a:r>
            <a:r>
              <a:rPr lang="en-US" dirty="0" smtClean="0"/>
              <a:t>void couches and chairs; lying on a flat surface is preferred</a:t>
            </a:r>
          </a:p>
          <a:p>
            <a:pPr lvl="1"/>
            <a:r>
              <a:rPr lang="en-US" dirty="0"/>
              <a:t>R</a:t>
            </a:r>
            <a:r>
              <a:rPr lang="en-US" dirty="0" smtClean="0"/>
              <a:t>isk </a:t>
            </a:r>
            <a:r>
              <a:rPr lang="en-US" dirty="0"/>
              <a:t>increases with length of duration and </a:t>
            </a:r>
            <a:r>
              <a:rPr lang="en-US" dirty="0" smtClean="0"/>
              <a:t>location</a:t>
            </a:r>
          </a:p>
          <a:p>
            <a:pPr lvl="1"/>
            <a:r>
              <a:rPr lang="en-US" dirty="0" smtClean="0"/>
              <a:t>Return baby to his/her own sleep space immediately upon waking</a:t>
            </a:r>
            <a:endParaRPr lang="en-US" dirty="0"/>
          </a:p>
          <a:p>
            <a:endParaRPr lang="en-US" dirty="0"/>
          </a:p>
        </p:txBody>
      </p:sp>
      <p:pic>
        <p:nvPicPr>
          <p:cNvPr id="5" name="Picture 4"/>
          <p:cNvPicPr>
            <a:picLocks noChangeAspect="1"/>
          </p:cNvPicPr>
          <p:nvPr/>
        </p:nvPicPr>
        <p:blipFill>
          <a:blip r:embed="rId3"/>
          <a:stretch>
            <a:fillRect/>
          </a:stretch>
        </p:blipFill>
        <p:spPr>
          <a:xfrm>
            <a:off x="800100" y="3616541"/>
            <a:ext cx="2880916" cy="2773363"/>
          </a:xfrm>
          <a:prstGeom prst="rect">
            <a:avLst/>
          </a:prstGeom>
        </p:spPr>
      </p:pic>
      <p:sp>
        <p:nvSpPr>
          <p:cNvPr id="9" name="TextBox 8"/>
          <p:cNvSpPr txBox="1"/>
          <p:nvPr/>
        </p:nvSpPr>
        <p:spPr>
          <a:xfrm>
            <a:off x="5798542" y="3477491"/>
            <a:ext cx="213916" cy="3075709"/>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3540141" y="3497083"/>
            <a:ext cx="4944633" cy="2892821"/>
          </a:xfrm>
          <a:prstGeom prst="rect">
            <a:avLst/>
          </a:prstGeom>
        </p:spPr>
      </p:pic>
    </p:spTree>
    <p:extLst>
      <p:ext uri="{BB962C8B-B14F-4D97-AF65-F5344CB8AC3E}">
        <p14:creationId xmlns:p14="http://schemas.microsoft.com/office/powerpoint/2010/main" val="40870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Unsafe Places for Baby to Sleep</a:t>
            </a:r>
            <a:endParaRPr lang="en-US" dirty="0"/>
          </a:p>
        </p:txBody>
      </p:sp>
      <p:pic>
        <p:nvPicPr>
          <p:cNvPr id="7" name="Content Placeholder 6"/>
          <p:cNvPicPr>
            <a:picLocks noGrp="1" noChangeAspect="1"/>
          </p:cNvPicPr>
          <p:nvPr>
            <p:ph sz="half" idx="1"/>
          </p:nvPr>
        </p:nvPicPr>
        <p:blipFill>
          <a:blip r:embed="rId2"/>
          <a:stretch>
            <a:fillRect/>
          </a:stretch>
        </p:blipFill>
        <p:spPr>
          <a:xfrm>
            <a:off x="647700" y="1790700"/>
            <a:ext cx="2975106" cy="1981372"/>
          </a:xfrm>
          <a:prstGeom prst="rect">
            <a:avLst/>
          </a:prstGeom>
        </p:spPr>
      </p:pic>
      <p:pic>
        <p:nvPicPr>
          <p:cNvPr id="8" name="Picture 7"/>
          <p:cNvPicPr>
            <a:picLocks noChangeAspect="1"/>
          </p:cNvPicPr>
          <p:nvPr/>
        </p:nvPicPr>
        <p:blipFill>
          <a:blip r:embed="rId3"/>
          <a:stretch>
            <a:fillRect/>
          </a:stretch>
        </p:blipFill>
        <p:spPr>
          <a:xfrm>
            <a:off x="3695700" y="1650480"/>
            <a:ext cx="2017951" cy="2261812"/>
          </a:xfrm>
          <a:prstGeom prst="rect">
            <a:avLst/>
          </a:prstGeom>
        </p:spPr>
      </p:pic>
      <p:pic>
        <p:nvPicPr>
          <p:cNvPr id="9" name="Picture 8"/>
          <p:cNvPicPr>
            <a:picLocks noChangeAspect="1"/>
          </p:cNvPicPr>
          <p:nvPr/>
        </p:nvPicPr>
        <p:blipFill>
          <a:blip r:embed="rId4"/>
          <a:stretch>
            <a:fillRect/>
          </a:stretch>
        </p:blipFill>
        <p:spPr>
          <a:xfrm>
            <a:off x="5981700" y="1708397"/>
            <a:ext cx="2139881" cy="2145978"/>
          </a:xfrm>
          <a:prstGeom prst="rect">
            <a:avLst/>
          </a:prstGeom>
        </p:spPr>
      </p:pic>
      <p:pic>
        <p:nvPicPr>
          <p:cNvPr id="10" name="Picture 9"/>
          <p:cNvPicPr>
            <a:picLocks noChangeAspect="1"/>
          </p:cNvPicPr>
          <p:nvPr/>
        </p:nvPicPr>
        <p:blipFill>
          <a:blip r:embed="rId5"/>
          <a:stretch>
            <a:fillRect/>
          </a:stretch>
        </p:blipFill>
        <p:spPr>
          <a:xfrm>
            <a:off x="1168953" y="4000500"/>
            <a:ext cx="1932599" cy="2359356"/>
          </a:xfrm>
          <a:prstGeom prst="rect">
            <a:avLst/>
          </a:prstGeom>
        </p:spPr>
      </p:pic>
      <p:pic>
        <p:nvPicPr>
          <p:cNvPr id="11" name="Picture 10"/>
          <p:cNvPicPr>
            <a:picLocks noChangeAspect="1"/>
          </p:cNvPicPr>
          <p:nvPr/>
        </p:nvPicPr>
        <p:blipFill>
          <a:blip r:embed="rId6"/>
          <a:stretch>
            <a:fillRect/>
          </a:stretch>
        </p:blipFill>
        <p:spPr>
          <a:xfrm>
            <a:off x="3278087" y="4381533"/>
            <a:ext cx="2853175" cy="1597290"/>
          </a:xfrm>
          <a:prstGeom prst="rect">
            <a:avLst/>
          </a:prstGeom>
        </p:spPr>
      </p:pic>
      <p:pic>
        <p:nvPicPr>
          <p:cNvPr id="12" name="Picture 11"/>
          <p:cNvPicPr>
            <a:picLocks noChangeAspect="1"/>
          </p:cNvPicPr>
          <p:nvPr/>
        </p:nvPicPr>
        <p:blipFill>
          <a:blip r:embed="rId7"/>
          <a:stretch>
            <a:fillRect/>
          </a:stretch>
        </p:blipFill>
        <p:spPr>
          <a:xfrm>
            <a:off x="6115740" y="4110237"/>
            <a:ext cx="2145978" cy="2139881"/>
          </a:xfrm>
          <a:prstGeom prst="rect">
            <a:avLst/>
          </a:prstGeom>
        </p:spPr>
      </p:pic>
      <p:sp>
        <p:nvSpPr>
          <p:cNvPr id="13" name="&quot;No&quot; Symbol 12"/>
          <p:cNvSpPr/>
          <p:nvPr/>
        </p:nvSpPr>
        <p:spPr>
          <a:xfrm>
            <a:off x="3009224" y="2362329"/>
            <a:ext cx="3390900" cy="3047914"/>
          </a:xfrm>
          <a:prstGeom prst="noSmoking">
            <a:avLst>
              <a:gd name="adj" fmla="val 5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23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0" y="465601"/>
            <a:ext cx="9218613" cy="593725"/>
          </a:xfrm>
        </p:spPr>
        <p:txBody>
          <a:bodyPr rtlCol="0">
            <a:normAutofit fontScale="90000"/>
          </a:bodyPr>
          <a:lstStyle/>
          <a:p>
            <a:pPr algn="ctr" eaLnBrk="1" fontAlgn="auto" hangingPunct="1">
              <a:spcAft>
                <a:spcPts val="0"/>
              </a:spcAft>
              <a:defRPr/>
            </a:pPr>
            <a:r>
              <a:rPr lang="en-US" dirty="0" smtClean="0"/>
              <a:t>Accidental Suffocation &amp; Strangulation </a:t>
            </a:r>
            <a:br>
              <a:rPr lang="en-US" dirty="0" smtClean="0"/>
            </a:br>
            <a:r>
              <a:rPr lang="en-US" dirty="0" smtClean="0"/>
              <a:t>in Bed Mechanisms </a:t>
            </a:r>
          </a:p>
        </p:txBody>
      </p:sp>
      <p:sp>
        <p:nvSpPr>
          <p:cNvPr id="310275" name="Rectangle 3"/>
          <p:cNvSpPr>
            <a:spLocks noGrp="1" noChangeArrowheads="1"/>
          </p:cNvSpPr>
          <p:nvPr>
            <p:ph type="body" sz="half" idx="4294967295"/>
          </p:nvPr>
        </p:nvSpPr>
        <p:spPr>
          <a:xfrm>
            <a:off x="-13588" y="1398273"/>
            <a:ext cx="3009900" cy="5095541"/>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solidFill>
                  <a:schemeClr val="tx1"/>
                </a:solidFill>
              </a:rPr>
              <a:t>Suffocation</a:t>
            </a:r>
          </a:p>
          <a:p>
            <a:pPr eaLnBrk="1" fontAlgn="auto" hangingPunct="1">
              <a:spcAft>
                <a:spcPts val="0"/>
              </a:spcAft>
              <a:buFont typeface="Arial" pitchFamily="34" charset="0"/>
              <a:buChar char="•"/>
              <a:defRPr/>
            </a:pPr>
            <a:r>
              <a:rPr lang="en-US" dirty="0" smtClean="0">
                <a:solidFill>
                  <a:schemeClr val="tx1"/>
                </a:solidFill>
              </a:rPr>
              <a:t>Overlaying (rolling on top of or against baby while sleeping) </a:t>
            </a:r>
          </a:p>
          <a:p>
            <a:pPr eaLnBrk="1" fontAlgn="auto" hangingPunct="1">
              <a:spcAft>
                <a:spcPts val="0"/>
              </a:spcAft>
              <a:buFont typeface="Arial" pitchFamily="34" charset="0"/>
              <a:buChar char="•"/>
              <a:defRPr/>
            </a:pPr>
            <a:r>
              <a:rPr lang="en-US" dirty="0" smtClean="0">
                <a:solidFill>
                  <a:schemeClr val="tx1"/>
                </a:solidFill>
              </a:rPr>
              <a:t>Wedging or entrapment between mattress and wall, bed frame, furniture</a:t>
            </a:r>
          </a:p>
          <a:p>
            <a:pPr eaLnBrk="1" fontAlgn="auto" hangingPunct="1">
              <a:spcAft>
                <a:spcPts val="0"/>
              </a:spcAft>
              <a:buFont typeface="Arial" pitchFamily="34" charset="0"/>
              <a:buChar char="•"/>
              <a:defRPr/>
            </a:pPr>
            <a:r>
              <a:rPr lang="en-US" dirty="0" smtClean="0">
                <a:solidFill>
                  <a:schemeClr val="tx1"/>
                </a:solidFill>
              </a:rPr>
              <a:t>Strangulation</a:t>
            </a:r>
          </a:p>
        </p:txBody>
      </p:sp>
      <p:pic>
        <p:nvPicPr>
          <p:cNvPr id="310276" name="Picture 4" descr="128_283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963935" y="4110299"/>
            <a:ext cx="2817804" cy="2345369"/>
          </a:xfrm>
          <a:noFill/>
          <a:ln w="22225">
            <a:solidFill>
              <a:schemeClr val="tx2"/>
            </a:solidFill>
            <a:miter lim="800000"/>
            <a:headEnd/>
            <a:tailEnd/>
          </a:ln>
        </p:spPr>
      </p:pic>
      <p:pic>
        <p:nvPicPr>
          <p:cNvPr id="310277" name="Picture 5" descr="BucchiKateri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006" y="1575582"/>
            <a:ext cx="2675595" cy="2326353"/>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pic>
        <p:nvPicPr>
          <p:cNvPr id="310278" name="Picture 6" descr="WilsonAleigh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3007" y="4072151"/>
            <a:ext cx="2675595" cy="2421663"/>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51" y="1591110"/>
            <a:ext cx="2817804" cy="232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734300" y="2267571"/>
            <a:ext cx="447869" cy="3172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p:cNvSpPr/>
          <p:nvPr/>
        </p:nvSpPr>
        <p:spPr>
          <a:xfrm>
            <a:off x="3733800" y="5209684"/>
            <a:ext cx="242596" cy="2425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quot;No&quot; Symbol 4"/>
          <p:cNvSpPr/>
          <p:nvPr/>
        </p:nvSpPr>
        <p:spPr>
          <a:xfrm>
            <a:off x="2956579" y="1623311"/>
            <a:ext cx="584527" cy="590843"/>
          </a:xfrm>
          <a:prstGeom prst="noSmoking">
            <a:avLst>
              <a:gd name="adj" fmla="val 61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7"/>
          <a:stretch>
            <a:fillRect/>
          </a:stretch>
        </p:blipFill>
        <p:spPr>
          <a:xfrm>
            <a:off x="5948289" y="1591110"/>
            <a:ext cx="597460" cy="603556"/>
          </a:xfrm>
          <a:prstGeom prst="rect">
            <a:avLst/>
          </a:prstGeom>
        </p:spPr>
      </p:pic>
      <p:pic>
        <p:nvPicPr>
          <p:cNvPr id="8" name="Picture 7"/>
          <p:cNvPicPr>
            <a:picLocks noChangeAspect="1"/>
          </p:cNvPicPr>
          <p:nvPr/>
        </p:nvPicPr>
        <p:blipFill>
          <a:blip r:embed="rId7"/>
          <a:stretch>
            <a:fillRect/>
          </a:stretch>
        </p:blipFill>
        <p:spPr>
          <a:xfrm>
            <a:off x="2963935" y="4110299"/>
            <a:ext cx="597460" cy="603556"/>
          </a:xfrm>
          <a:prstGeom prst="rect">
            <a:avLst/>
          </a:prstGeom>
        </p:spPr>
      </p:pic>
      <p:pic>
        <p:nvPicPr>
          <p:cNvPr id="9" name="Picture 8"/>
          <p:cNvPicPr>
            <a:picLocks noChangeAspect="1"/>
          </p:cNvPicPr>
          <p:nvPr/>
        </p:nvPicPr>
        <p:blipFill>
          <a:blip r:embed="rId7"/>
          <a:stretch>
            <a:fillRect/>
          </a:stretch>
        </p:blipFill>
        <p:spPr>
          <a:xfrm>
            <a:off x="5948289" y="4072151"/>
            <a:ext cx="597460" cy="603556"/>
          </a:xfrm>
          <a:prstGeom prst="rect">
            <a:avLst/>
          </a:prstGeom>
        </p:spPr>
      </p:pic>
    </p:spTree>
    <p:extLst>
      <p:ext uri="{BB962C8B-B14F-4D97-AF65-F5344CB8AC3E}">
        <p14:creationId xmlns:p14="http://schemas.microsoft.com/office/powerpoint/2010/main" val="23777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8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124700" y="4076700"/>
            <a:ext cx="1905000" cy="1790700"/>
          </a:xfrm>
          <a:prstGeom prst="rect">
            <a:avLst/>
          </a:prstGeom>
          <a:noFill/>
          <a:ln>
            <a:noFill/>
          </a:ln>
        </p:spPr>
      </p:pic>
    </p:spTree>
    <p:extLst>
      <p:ext uri="{BB962C8B-B14F-4D97-AF65-F5344CB8AC3E}">
        <p14:creationId xmlns:p14="http://schemas.microsoft.com/office/powerpoint/2010/main" val="1968121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990600"/>
          </a:xfrm>
        </p:spPr>
        <p:txBody>
          <a:bodyPr/>
          <a:lstStyle/>
          <a:p>
            <a:r>
              <a:rPr lang="en-US" dirty="0" smtClean="0"/>
              <a:t>Overview</a:t>
            </a:r>
            <a:endParaRPr lang="en-US" dirty="0"/>
          </a:p>
        </p:txBody>
      </p:sp>
      <p:sp>
        <p:nvSpPr>
          <p:cNvPr id="5" name="Content Placeholder 4"/>
          <p:cNvSpPr>
            <a:spLocks noGrp="1"/>
          </p:cNvSpPr>
          <p:nvPr>
            <p:ph sz="half" idx="1"/>
          </p:nvPr>
        </p:nvSpPr>
        <p:spPr>
          <a:xfrm>
            <a:off x="457200" y="1371600"/>
            <a:ext cx="8229600" cy="4754563"/>
          </a:xfrm>
        </p:spPr>
        <p:txBody>
          <a:bodyPr>
            <a:normAutofit/>
          </a:bodyPr>
          <a:lstStyle/>
          <a:p>
            <a:r>
              <a:rPr lang="en-US" dirty="0" smtClean="0"/>
              <a:t>Brief background</a:t>
            </a:r>
          </a:p>
          <a:p>
            <a:r>
              <a:rPr lang="en-US" dirty="0" smtClean="0"/>
              <a:t>Georgia Data</a:t>
            </a:r>
          </a:p>
          <a:p>
            <a:r>
              <a:rPr lang="en-US" dirty="0" smtClean="0"/>
              <a:t>Special Considerations</a:t>
            </a:r>
          </a:p>
          <a:p>
            <a:pPr lvl="1"/>
            <a:r>
              <a:rPr lang="en-US" dirty="0" smtClean="0"/>
              <a:t>Room sharing</a:t>
            </a:r>
          </a:p>
          <a:p>
            <a:pPr lvl="1"/>
            <a:r>
              <a:rPr lang="en-US" dirty="0" smtClean="0"/>
              <a:t>Falling asleep while feeding</a:t>
            </a:r>
          </a:p>
          <a:p>
            <a:pPr lvl="1"/>
            <a:r>
              <a:rPr lang="en-US" dirty="0" smtClean="0"/>
              <a:t>Swaddling</a:t>
            </a:r>
          </a:p>
          <a:p>
            <a:pPr lvl="1"/>
            <a:r>
              <a:rPr lang="en-US" dirty="0" smtClean="0"/>
              <a:t>Pacifiers</a:t>
            </a:r>
          </a:p>
          <a:p>
            <a:pPr lvl="1"/>
            <a:r>
              <a:rPr lang="en-US" dirty="0" smtClean="0"/>
              <a:t>Reflux</a:t>
            </a:r>
          </a:p>
          <a:p>
            <a:pPr lvl="1"/>
            <a:endParaRPr lang="en-US" dirty="0" smtClean="0"/>
          </a:p>
          <a:p>
            <a:endParaRPr lang="en-US" dirty="0"/>
          </a:p>
        </p:txBody>
      </p:sp>
    </p:spTree>
    <p:extLst>
      <p:ext uri="{BB962C8B-B14F-4D97-AF65-F5344CB8AC3E}">
        <p14:creationId xmlns:p14="http://schemas.microsoft.com/office/powerpoint/2010/main" val="1310339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a:t>Swaddling &amp; Safe Sleep</a:t>
            </a:r>
          </a:p>
        </p:txBody>
      </p:sp>
      <p:sp>
        <p:nvSpPr>
          <p:cNvPr id="3" name="Content Placeholder 2"/>
          <p:cNvSpPr>
            <a:spLocks noGrp="1"/>
          </p:cNvSpPr>
          <p:nvPr>
            <p:ph sz="half" idx="1"/>
          </p:nvPr>
        </p:nvSpPr>
        <p:spPr>
          <a:xfrm>
            <a:off x="152400" y="1295400"/>
            <a:ext cx="6477000" cy="4953000"/>
          </a:xfrm>
        </p:spPr>
        <p:txBody>
          <a:bodyPr>
            <a:normAutofit fontScale="92500" lnSpcReduction="20000"/>
          </a:bodyPr>
          <a:lstStyle/>
          <a:p>
            <a:pPr lvl="0"/>
            <a:r>
              <a:rPr lang="en-US" u="sng" dirty="0" smtClean="0">
                <a:solidFill>
                  <a:prstClr val="black"/>
                </a:solidFill>
              </a:rPr>
              <a:t>American Academy of Pediatrics Guideline </a:t>
            </a:r>
            <a:r>
              <a:rPr lang="en-US" dirty="0" smtClean="0">
                <a:solidFill>
                  <a:prstClr val="black"/>
                </a:solidFill>
              </a:rPr>
              <a:t>- There </a:t>
            </a:r>
            <a:r>
              <a:rPr lang="en-US" dirty="0">
                <a:solidFill>
                  <a:prstClr val="black"/>
                </a:solidFill>
              </a:rPr>
              <a:t>is no evidence to recommend swaddling as a strategy to reduce the risk of SIDS</a:t>
            </a:r>
            <a:r>
              <a:rPr lang="en-US" dirty="0" smtClean="0">
                <a:solidFill>
                  <a:prstClr val="black"/>
                </a:solidFill>
              </a:rPr>
              <a:t>.</a:t>
            </a:r>
          </a:p>
          <a:p>
            <a:pPr lvl="0"/>
            <a:r>
              <a:rPr lang="en-US" dirty="0" smtClean="0">
                <a:solidFill>
                  <a:prstClr val="black"/>
                </a:solidFill>
              </a:rPr>
              <a:t>If swaddling is used:</a:t>
            </a:r>
          </a:p>
          <a:p>
            <a:pPr lvl="1"/>
            <a:r>
              <a:rPr lang="en-US" dirty="0">
                <a:solidFill>
                  <a:prstClr val="black"/>
                </a:solidFill>
              </a:rPr>
              <a:t>I</a:t>
            </a:r>
            <a:r>
              <a:rPr lang="en-US" dirty="0" smtClean="0">
                <a:solidFill>
                  <a:prstClr val="black"/>
                </a:solidFill>
              </a:rPr>
              <a:t>t must be done correctly to avoid concerns of hip </a:t>
            </a:r>
            <a:r>
              <a:rPr lang="en-US" dirty="0" smtClean="0"/>
              <a:t>dysplasia, etc.</a:t>
            </a:r>
          </a:p>
          <a:p>
            <a:pPr lvl="1"/>
            <a:r>
              <a:rPr lang="en-US" dirty="0" smtClean="0"/>
              <a:t>Only thin blankets are to be utilized</a:t>
            </a:r>
          </a:p>
          <a:p>
            <a:pPr lvl="1"/>
            <a:r>
              <a:rPr lang="en-US" dirty="0">
                <a:solidFill>
                  <a:prstClr val="black"/>
                </a:solidFill>
              </a:rPr>
              <a:t>P</a:t>
            </a:r>
            <a:r>
              <a:rPr lang="en-US" dirty="0" smtClean="0">
                <a:solidFill>
                  <a:prstClr val="black"/>
                </a:solidFill>
              </a:rPr>
              <a:t>arents should be reminded they still need to follow the safe sleep recommendations and they must discontinue swaddling as soon as the infant is able to “break free” from the swaddle</a:t>
            </a:r>
          </a:p>
          <a:p>
            <a:pPr lvl="1"/>
            <a:r>
              <a:rPr lang="en-US" dirty="0" smtClean="0">
                <a:solidFill>
                  <a:prstClr val="black"/>
                </a:solidFill>
              </a:rPr>
              <a:t>Parents can also be encouraged to use a “swaddle sack”</a:t>
            </a:r>
            <a:endParaRPr lang="en-US" dirty="0">
              <a:solidFill>
                <a:prstClr val="black"/>
              </a:solidFill>
            </a:endParaRPr>
          </a:p>
          <a:p>
            <a:pPr marL="457200" lvl="1" indent="0">
              <a:buNone/>
            </a:pPr>
            <a:endParaRPr lang="en-US" dirty="0" smtClean="0"/>
          </a:p>
          <a:p>
            <a:pPr lvl="1"/>
            <a:endParaRPr lang="en-US" dirty="0"/>
          </a:p>
          <a:p>
            <a:pPr lvl="1"/>
            <a:endParaRPr lang="en-US" dirty="0" smtClean="0"/>
          </a:p>
        </p:txBody>
      </p:sp>
      <p:pic>
        <p:nvPicPr>
          <p:cNvPr id="5" name="Picture 4"/>
          <p:cNvPicPr>
            <a:picLocks noChangeAspect="1"/>
          </p:cNvPicPr>
          <p:nvPr/>
        </p:nvPicPr>
        <p:blipFill>
          <a:blip r:embed="rId2"/>
          <a:stretch>
            <a:fillRect/>
          </a:stretch>
        </p:blipFill>
        <p:spPr>
          <a:xfrm>
            <a:off x="6315248" y="2400300"/>
            <a:ext cx="2693670" cy="2781300"/>
          </a:xfrm>
          <a:prstGeom prst="rect">
            <a:avLst/>
          </a:prstGeom>
        </p:spPr>
      </p:pic>
    </p:spTree>
    <p:extLst>
      <p:ext uri="{BB962C8B-B14F-4D97-AF65-F5344CB8AC3E}">
        <p14:creationId xmlns:p14="http://schemas.microsoft.com/office/powerpoint/2010/main" val="2126200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
            <a:ext cx="8839200" cy="990600"/>
          </a:xfrm>
        </p:spPr>
        <p:txBody>
          <a:bodyPr/>
          <a:lstStyle/>
          <a:p>
            <a:r>
              <a:rPr lang="en-US" dirty="0" smtClean="0"/>
              <a:t>Breastfeeding is Recommended</a:t>
            </a:r>
            <a:endParaRPr lang="en-US" dirty="0"/>
          </a:p>
        </p:txBody>
      </p:sp>
      <p:sp>
        <p:nvSpPr>
          <p:cNvPr id="3" name="Content Placeholder 2"/>
          <p:cNvSpPr>
            <a:spLocks noGrp="1"/>
          </p:cNvSpPr>
          <p:nvPr>
            <p:ph sz="half" idx="1"/>
          </p:nvPr>
        </p:nvSpPr>
        <p:spPr>
          <a:xfrm>
            <a:off x="457200" y="1600200"/>
            <a:ext cx="6172200" cy="4525963"/>
          </a:xfrm>
        </p:spPr>
        <p:txBody>
          <a:bodyPr>
            <a:normAutofit lnSpcReduction="10000"/>
          </a:bodyPr>
          <a:lstStyle/>
          <a:p>
            <a:pPr marL="0" indent="0">
              <a:buNone/>
            </a:pPr>
            <a:r>
              <a:rPr lang="en-US" b="1" dirty="0" smtClean="0"/>
              <a:t>From the 2016 American Academy of Pediatrics Updates:</a:t>
            </a:r>
            <a:endParaRPr lang="en-US" b="1" dirty="0"/>
          </a:p>
          <a:p>
            <a:pPr marL="0" indent="0">
              <a:buNone/>
            </a:pPr>
            <a:r>
              <a:rPr lang="en-US" dirty="0"/>
              <a:t>Breastfeeding is associated with a</a:t>
            </a:r>
          </a:p>
          <a:p>
            <a:pPr marL="0" indent="0">
              <a:buNone/>
            </a:pPr>
            <a:r>
              <a:rPr lang="en-US" dirty="0"/>
              <a:t>reduced risk of SIDS. </a:t>
            </a:r>
            <a:r>
              <a:rPr lang="en-US" dirty="0" smtClean="0"/>
              <a:t>The </a:t>
            </a:r>
            <a:r>
              <a:rPr lang="en-US" dirty="0"/>
              <a:t>protective </a:t>
            </a:r>
            <a:endParaRPr lang="en-US" dirty="0" smtClean="0"/>
          </a:p>
          <a:p>
            <a:pPr marL="0" indent="0">
              <a:buNone/>
            </a:pPr>
            <a:r>
              <a:rPr lang="en-US" dirty="0" smtClean="0"/>
              <a:t>effect </a:t>
            </a:r>
            <a:r>
              <a:rPr lang="en-US" dirty="0"/>
              <a:t>of breastfeeding</a:t>
            </a:r>
          </a:p>
          <a:p>
            <a:pPr marL="0" indent="0">
              <a:buNone/>
            </a:pPr>
            <a:r>
              <a:rPr lang="en-US" dirty="0"/>
              <a:t>increases with exclusivity. </a:t>
            </a:r>
          </a:p>
          <a:p>
            <a:pPr marL="0" indent="0">
              <a:buNone/>
            </a:pPr>
            <a:r>
              <a:rPr lang="en-US" dirty="0"/>
              <a:t>However, any breastfeeding has been</a:t>
            </a:r>
          </a:p>
          <a:p>
            <a:pPr marL="0" indent="0">
              <a:buNone/>
            </a:pPr>
            <a:r>
              <a:rPr lang="en-US" dirty="0"/>
              <a:t>shown to be more protective against</a:t>
            </a:r>
          </a:p>
          <a:p>
            <a:pPr marL="0" indent="0">
              <a:buNone/>
            </a:pPr>
            <a:r>
              <a:rPr lang="en-US" dirty="0"/>
              <a:t>SIDS than no breastfeeding.</a:t>
            </a:r>
          </a:p>
        </p:txBody>
      </p:sp>
      <p:pic>
        <p:nvPicPr>
          <p:cNvPr id="4" name="Picture 3"/>
          <p:cNvPicPr>
            <a:picLocks noChangeAspect="1"/>
          </p:cNvPicPr>
          <p:nvPr/>
        </p:nvPicPr>
        <p:blipFill>
          <a:blip r:embed="rId3"/>
          <a:stretch>
            <a:fillRect/>
          </a:stretch>
        </p:blipFill>
        <p:spPr>
          <a:xfrm>
            <a:off x="6858000" y="2019300"/>
            <a:ext cx="1597290" cy="1956986"/>
          </a:xfrm>
          <a:prstGeom prst="rect">
            <a:avLst/>
          </a:prstGeom>
        </p:spPr>
      </p:pic>
    </p:spTree>
    <p:extLst>
      <p:ext uri="{BB962C8B-B14F-4D97-AF65-F5344CB8AC3E}">
        <p14:creationId xmlns:p14="http://schemas.microsoft.com/office/powerpoint/2010/main" val="1435167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1854"/>
            <a:ext cx="8458200" cy="990600"/>
          </a:xfrm>
        </p:spPr>
        <p:txBody>
          <a:bodyPr>
            <a:normAutofit/>
          </a:bodyPr>
          <a:lstStyle/>
          <a:p>
            <a:r>
              <a:rPr lang="en-US" dirty="0" smtClean="0"/>
              <a:t>So why suggest pacifiers too?</a:t>
            </a:r>
            <a:endParaRPr lang="en-US" dirty="0"/>
          </a:p>
        </p:txBody>
      </p:sp>
      <p:pic>
        <p:nvPicPr>
          <p:cNvPr id="5" name="Picture 4"/>
          <p:cNvPicPr>
            <a:picLocks noChangeAspect="1"/>
          </p:cNvPicPr>
          <p:nvPr/>
        </p:nvPicPr>
        <p:blipFill>
          <a:blip r:embed="rId3"/>
          <a:stretch>
            <a:fillRect/>
          </a:stretch>
        </p:blipFill>
        <p:spPr>
          <a:xfrm>
            <a:off x="6223704" y="1283688"/>
            <a:ext cx="2164773" cy="1967346"/>
          </a:xfrm>
          <a:prstGeom prst="rect">
            <a:avLst/>
          </a:prstGeom>
        </p:spPr>
      </p:pic>
      <p:pic>
        <p:nvPicPr>
          <p:cNvPr id="7" name="Picture 6"/>
          <p:cNvPicPr>
            <a:picLocks noChangeAspect="1"/>
          </p:cNvPicPr>
          <p:nvPr/>
        </p:nvPicPr>
        <p:blipFill>
          <a:blip r:embed="rId4"/>
          <a:stretch>
            <a:fillRect/>
          </a:stretch>
        </p:blipFill>
        <p:spPr>
          <a:xfrm>
            <a:off x="6223704" y="3673502"/>
            <a:ext cx="2167821" cy="1965297"/>
          </a:xfrm>
          <a:prstGeom prst="rect">
            <a:avLst/>
          </a:prstGeom>
        </p:spPr>
      </p:pic>
      <p:sp>
        <p:nvSpPr>
          <p:cNvPr id="10" name="AutoShape 2" descr="Image result for breastfeeding welcome sig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307975" y="1143000"/>
            <a:ext cx="5558288" cy="704808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Although </a:t>
            </a:r>
            <a:r>
              <a:rPr lang="en-US" sz="2800" dirty="0"/>
              <a:t>the mechanism is </a:t>
            </a:r>
            <a:r>
              <a:rPr lang="en-US" sz="2800" dirty="0" smtClean="0"/>
              <a:t>unclear, studies </a:t>
            </a:r>
            <a:r>
              <a:rPr lang="en-US" sz="2800" dirty="0"/>
              <a:t>have reported a </a:t>
            </a:r>
            <a:r>
              <a:rPr lang="en-US" sz="2800" dirty="0" smtClean="0"/>
              <a:t>protective effect </a:t>
            </a:r>
            <a:r>
              <a:rPr lang="en-US" sz="2800" dirty="0"/>
              <a:t>of pacifiers on </a:t>
            </a:r>
            <a:r>
              <a:rPr lang="en-US" sz="2800" dirty="0" smtClean="0"/>
              <a:t>the incidence of SIDS.</a:t>
            </a:r>
          </a:p>
          <a:p>
            <a:endParaRPr lang="en-US" sz="2800" dirty="0" smtClean="0"/>
          </a:p>
          <a:p>
            <a:pPr marL="457200" indent="-457200">
              <a:buFont typeface="Arial" panose="020B0604020202020204" pitchFamily="34" charset="0"/>
              <a:buChar char="•"/>
            </a:pPr>
            <a:r>
              <a:rPr lang="en-US" sz="2800" dirty="0" smtClean="0"/>
              <a:t> The </a:t>
            </a:r>
            <a:r>
              <a:rPr lang="en-US" sz="2800" dirty="0"/>
              <a:t>protective effect of </a:t>
            </a:r>
            <a:r>
              <a:rPr lang="en-US" sz="2800" dirty="0" smtClean="0"/>
              <a:t>the pacifier </a:t>
            </a:r>
            <a:r>
              <a:rPr lang="en-US" sz="2800" dirty="0"/>
              <a:t>is observed even if the </a:t>
            </a:r>
            <a:r>
              <a:rPr lang="en-US" sz="2800" dirty="0" smtClean="0"/>
              <a:t>pacifier falls </a:t>
            </a:r>
            <a:r>
              <a:rPr lang="en-US" sz="2800" dirty="0"/>
              <a:t>out of the infant’s mouth. </a:t>
            </a:r>
            <a:endParaRPr lang="en-US" sz="2800" dirty="0" smtClean="0"/>
          </a:p>
          <a:p>
            <a:endParaRPr lang="en-US" sz="2800" dirty="0" smtClean="0"/>
          </a:p>
          <a:p>
            <a:pPr marL="457200" indent="-457200">
              <a:buFont typeface="Arial" panose="020B0604020202020204" pitchFamily="34" charset="0"/>
              <a:buChar char="•"/>
            </a:pPr>
            <a:r>
              <a:rPr lang="en-US" sz="2800" dirty="0"/>
              <a:t>Decreased risk of SIDS ranging from 50% to 90%.</a:t>
            </a:r>
          </a:p>
          <a:p>
            <a:pPr marL="457200" indent="-457200">
              <a:buFont typeface="Arial" panose="020B0604020202020204" pitchFamily="34" charset="0"/>
              <a:buChar char="•"/>
            </a:pPr>
            <a:endParaRPr lang="en-US" sz="2800" dirty="0" smtClean="0"/>
          </a:p>
          <a:p>
            <a:endParaRPr lang="en-US" sz="2800" dirty="0"/>
          </a:p>
          <a:p>
            <a:endParaRPr lang="en-US" sz="2000" dirty="0"/>
          </a:p>
          <a:p>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120236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9100"/>
            <a:ext cx="8839200" cy="1143000"/>
          </a:xfrm>
        </p:spPr>
        <p:txBody>
          <a:bodyPr>
            <a:normAutofit fontScale="90000"/>
          </a:bodyPr>
          <a:lstStyle/>
          <a:p>
            <a:r>
              <a:rPr lang="en-US" dirty="0" smtClean="0"/>
              <a:t>American Academy of Pediatrics Recommendations</a:t>
            </a:r>
            <a:endParaRPr lang="en-US" dirty="0"/>
          </a:p>
        </p:txBody>
      </p:sp>
      <p:sp>
        <p:nvSpPr>
          <p:cNvPr id="3" name="Content Placeholder 2"/>
          <p:cNvSpPr>
            <a:spLocks noGrp="1"/>
          </p:cNvSpPr>
          <p:nvPr>
            <p:ph sz="half" idx="1"/>
          </p:nvPr>
        </p:nvSpPr>
        <p:spPr>
          <a:xfrm>
            <a:off x="457200" y="1544171"/>
            <a:ext cx="8229600" cy="4991100"/>
          </a:xfrm>
        </p:spPr>
        <p:txBody>
          <a:bodyPr>
            <a:normAutofit/>
          </a:bodyPr>
          <a:lstStyle/>
          <a:p>
            <a:endParaRPr lang="en-US" dirty="0"/>
          </a:p>
          <a:p>
            <a:r>
              <a:rPr lang="en-US" dirty="0" smtClean="0"/>
              <a:t>The American Academy of Pediatrics, in both the  “Breastfeeding </a:t>
            </a:r>
            <a:r>
              <a:rPr lang="en-US" dirty="0"/>
              <a:t>and the Use of Human </a:t>
            </a:r>
            <a:r>
              <a:rPr lang="en-US" dirty="0" smtClean="0"/>
              <a:t>Milk” </a:t>
            </a:r>
            <a:r>
              <a:rPr lang="en-US" dirty="0"/>
              <a:t>and </a:t>
            </a:r>
            <a:r>
              <a:rPr lang="en-US" dirty="0" smtClean="0"/>
              <a:t>“Safe </a:t>
            </a:r>
            <a:r>
              <a:rPr lang="en-US" dirty="0"/>
              <a:t>Infant Sleep </a:t>
            </a:r>
            <a:r>
              <a:rPr lang="en-US" dirty="0" smtClean="0"/>
              <a:t>Recommendations” </a:t>
            </a:r>
            <a:r>
              <a:rPr lang="en-US" dirty="0"/>
              <a:t>suggest offering a pacifier at naptime and bedtime, once breastfeeding is </a:t>
            </a:r>
            <a:r>
              <a:rPr lang="en-US" dirty="0" smtClean="0"/>
              <a:t>established, </a:t>
            </a:r>
            <a:r>
              <a:rPr lang="en-US" dirty="0"/>
              <a:t>typically </a:t>
            </a:r>
            <a:r>
              <a:rPr lang="en-US" dirty="0" smtClean="0"/>
              <a:t>after 3 </a:t>
            </a:r>
            <a:r>
              <a:rPr lang="en-US" dirty="0"/>
              <a:t>to 4 weeks.</a:t>
            </a:r>
          </a:p>
          <a:p>
            <a:endParaRPr lang="en-US" dirty="0"/>
          </a:p>
        </p:txBody>
      </p:sp>
    </p:spTree>
    <p:extLst>
      <p:ext uri="{BB962C8B-B14F-4D97-AF65-F5344CB8AC3E}">
        <p14:creationId xmlns:p14="http://schemas.microsoft.com/office/powerpoint/2010/main" val="3694956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152400"/>
            <a:ext cx="8839200" cy="990600"/>
          </a:xfrm>
        </p:spPr>
        <p:txBody>
          <a:bodyPr>
            <a:normAutofit/>
          </a:bodyPr>
          <a:lstStyle/>
          <a:p>
            <a:pPr eaLnBrk="1" hangingPunct="1"/>
            <a:r>
              <a:rPr lang="en-US" altLang="en-US" dirty="0" smtClean="0">
                <a:cs typeface="Arial" panose="020B0604020202020204" pitchFamily="34" charset="0"/>
              </a:rPr>
              <a:t>What About Reflux?</a:t>
            </a:r>
          </a:p>
        </p:txBody>
      </p:sp>
      <p:sp>
        <p:nvSpPr>
          <p:cNvPr id="23555" name="Content Placeholder 2"/>
          <p:cNvSpPr>
            <a:spLocks noGrp="1"/>
          </p:cNvSpPr>
          <p:nvPr>
            <p:ph sz="half" idx="1"/>
          </p:nvPr>
        </p:nvSpPr>
        <p:spPr>
          <a:xfrm>
            <a:off x="457200" y="1219200"/>
            <a:ext cx="8229600" cy="4890294"/>
          </a:xfrm>
        </p:spPr>
        <p:txBody>
          <a:bodyPr>
            <a:noAutofit/>
          </a:bodyPr>
          <a:lstStyle/>
          <a:p>
            <a:pPr eaLnBrk="1" hangingPunct="1">
              <a:spcBef>
                <a:spcPct val="0"/>
              </a:spcBef>
            </a:pPr>
            <a:r>
              <a:rPr lang="en-US" altLang="en-US" sz="2400" u="sng" dirty="0" smtClean="0">
                <a:solidFill>
                  <a:schemeClr val="tx1"/>
                </a:solidFill>
                <a:cs typeface="Arial" panose="020B0604020202020204" pitchFamily="34" charset="0"/>
              </a:rPr>
              <a:t>All</a:t>
            </a:r>
            <a:r>
              <a:rPr lang="en-US" altLang="en-US" sz="2400" dirty="0" smtClean="0">
                <a:solidFill>
                  <a:schemeClr val="tx1"/>
                </a:solidFill>
                <a:cs typeface="Arial" panose="020B0604020202020204" pitchFamily="34" charset="0"/>
              </a:rPr>
              <a:t> babies reflux</a:t>
            </a:r>
          </a:p>
          <a:p>
            <a:pPr lvl="1" eaLnBrk="1" hangingPunct="1">
              <a:spcBef>
                <a:spcPct val="0"/>
              </a:spcBef>
            </a:pPr>
            <a:r>
              <a:rPr lang="en-US" altLang="en-US" dirty="0" smtClean="0">
                <a:solidFill>
                  <a:schemeClr val="tx1"/>
                </a:solidFill>
                <a:cs typeface="Arial" panose="020B0604020202020204" pitchFamily="34" charset="0"/>
              </a:rPr>
              <a:t>Babies have protective mechanisms to keep their airway safe</a:t>
            </a:r>
          </a:p>
          <a:p>
            <a:pPr lvl="1" eaLnBrk="1" hangingPunct="1">
              <a:spcBef>
                <a:spcPct val="0"/>
              </a:spcBef>
            </a:pPr>
            <a:r>
              <a:rPr lang="en-US" altLang="en-US" dirty="0" smtClean="0">
                <a:solidFill>
                  <a:schemeClr val="tx1"/>
                </a:solidFill>
                <a:cs typeface="Arial" panose="020B0604020202020204" pitchFamily="34" charset="0"/>
              </a:rPr>
              <a:t>The back position is still the safest</a:t>
            </a:r>
          </a:p>
          <a:p>
            <a:pPr eaLnBrk="1" hangingPunct="1">
              <a:spcBef>
                <a:spcPct val="0"/>
              </a:spcBef>
            </a:pPr>
            <a:endParaRPr lang="en-US" altLang="en-US" sz="2400" dirty="0" smtClean="0">
              <a:solidFill>
                <a:schemeClr val="tx1"/>
              </a:solidFill>
              <a:cs typeface="Arial" panose="020B0604020202020204" pitchFamily="34" charset="0"/>
            </a:endParaRPr>
          </a:p>
          <a:p>
            <a:pPr eaLnBrk="1" hangingPunct="1">
              <a:spcBef>
                <a:spcPct val="0"/>
              </a:spcBef>
            </a:pPr>
            <a:r>
              <a:rPr lang="en-US" altLang="en-US" sz="2400" dirty="0" smtClean="0">
                <a:solidFill>
                  <a:schemeClr val="tx1"/>
                </a:solidFill>
                <a:cs typeface="Arial" panose="020B0604020202020204" pitchFamily="34" charset="0"/>
              </a:rPr>
              <a:t>Elevating the head of the bed is not recommended</a:t>
            </a:r>
            <a:r>
              <a:rPr lang="en-US" altLang="en-US" sz="2400" baseline="30000" dirty="0" smtClean="0">
                <a:solidFill>
                  <a:schemeClr val="tx1"/>
                </a:solidFill>
                <a:cs typeface="Arial" panose="020B0604020202020204" pitchFamily="34" charset="0"/>
              </a:rPr>
              <a:t>1</a:t>
            </a:r>
          </a:p>
          <a:p>
            <a:pPr lvl="1" eaLnBrk="1" hangingPunct="1">
              <a:spcBef>
                <a:spcPct val="0"/>
              </a:spcBef>
            </a:pPr>
            <a:r>
              <a:rPr lang="en-US" altLang="en-US" dirty="0" smtClean="0">
                <a:solidFill>
                  <a:schemeClr val="tx1"/>
                </a:solidFill>
                <a:cs typeface="Arial" panose="020B0604020202020204" pitchFamily="34" charset="0"/>
              </a:rPr>
              <a:t>Does not help reflux</a:t>
            </a:r>
          </a:p>
          <a:p>
            <a:pPr lvl="1" eaLnBrk="1" hangingPunct="1">
              <a:spcBef>
                <a:spcPct val="0"/>
              </a:spcBef>
            </a:pPr>
            <a:r>
              <a:rPr lang="en-US" altLang="en-US" dirty="0" smtClean="0">
                <a:solidFill>
                  <a:schemeClr val="tx1"/>
                </a:solidFill>
                <a:cs typeface="Arial" panose="020B0604020202020204" pitchFamily="34" charset="0"/>
              </a:rPr>
              <a:t>Baby may slide to the foot of the bed and compromise airway</a:t>
            </a:r>
          </a:p>
          <a:p>
            <a:pPr lvl="1" eaLnBrk="1" hangingPunct="1">
              <a:spcBef>
                <a:spcPct val="0"/>
              </a:spcBef>
            </a:pPr>
            <a:endParaRPr lang="en-US" altLang="en-US" dirty="0" smtClean="0">
              <a:solidFill>
                <a:schemeClr val="tx1"/>
              </a:solidFill>
              <a:cs typeface="Arial" panose="020B0604020202020204" pitchFamily="34" charset="0"/>
            </a:endParaRPr>
          </a:p>
          <a:p>
            <a:pPr eaLnBrk="1" hangingPunct="1">
              <a:spcBef>
                <a:spcPct val="0"/>
              </a:spcBef>
            </a:pPr>
            <a:r>
              <a:rPr lang="en-US" altLang="en-US" sz="2400" u="sng" dirty="0" smtClean="0">
                <a:solidFill>
                  <a:schemeClr val="tx1"/>
                </a:solidFill>
                <a:cs typeface="Arial" panose="020B0604020202020204" pitchFamily="34" charset="0"/>
              </a:rPr>
              <a:t>Rare</a:t>
            </a:r>
            <a:r>
              <a:rPr lang="en-US" altLang="en-US" sz="2400" dirty="0" smtClean="0">
                <a:solidFill>
                  <a:schemeClr val="tx1"/>
                </a:solidFill>
                <a:cs typeface="Arial" panose="020B0604020202020204" pitchFamily="34" charset="0"/>
              </a:rPr>
              <a:t> exceptions: Example - compromised airway protective mechanisms (such as grade 3-4 laryngeal cleft before surgical repair)</a:t>
            </a:r>
          </a:p>
        </p:txBody>
      </p:sp>
      <p:sp>
        <p:nvSpPr>
          <p:cNvPr id="23557" name="TextBox 4"/>
          <p:cNvSpPr txBox="1">
            <a:spLocks noChangeArrowheads="1"/>
          </p:cNvSpPr>
          <p:nvPr/>
        </p:nvSpPr>
        <p:spPr bwMode="auto">
          <a:xfrm>
            <a:off x="609600" y="6109494"/>
            <a:ext cx="7315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en-US" sz="800" dirty="0">
                <a:latin typeface="Arial" panose="020B0604020202020204" pitchFamily="34" charset="0"/>
              </a:rPr>
              <a:t>American Academy of Pediatrics.  Policy Statement:  SIDS and Other Sleep-Related Infant Deaths:  Expansion of Recommendations for a Safe Infant Sleeping Environment.  Pediatrics.  2011; 128:  1030-1039.</a:t>
            </a:r>
          </a:p>
        </p:txBody>
      </p:sp>
    </p:spTree>
    <p:extLst>
      <p:ext uri="{BB962C8B-B14F-4D97-AF65-F5344CB8AC3E}">
        <p14:creationId xmlns:p14="http://schemas.microsoft.com/office/powerpoint/2010/main" val="909119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2209800" y="114300"/>
            <a:ext cx="4368864" cy="655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109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t>Thank you!</a:t>
            </a:r>
            <a:br>
              <a:rPr lang="en-US" u="sng" dirty="0" smtClean="0"/>
            </a:br>
            <a:r>
              <a:rPr lang="en-US" sz="3600" u="sng" dirty="0" smtClean="0"/>
              <a:t>Any Questions or Concerns?</a:t>
            </a:r>
            <a:endParaRPr lang="en-US" sz="3600" u="sng"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17570" y="3246060"/>
            <a:ext cx="5105400" cy="3259321"/>
          </a:xfrm>
        </p:spPr>
      </p:pic>
      <p:sp>
        <p:nvSpPr>
          <p:cNvPr id="8" name="TextBox 7"/>
          <p:cNvSpPr txBox="1"/>
          <p:nvPr/>
        </p:nvSpPr>
        <p:spPr>
          <a:xfrm>
            <a:off x="304800" y="1676400"/>
            <a:ext cx="8534400" cy="1569660"/>
          </a:xfrm>
          <a:prstGeom prst="rect">
            <a:avLst/>
          </a:prstGeom>
          <a:noFill/>
        </p:spPr>
        <p:txBody>
          <a:bodyPr wrap="square" rtlCol="0">
            <a:spAutoFit/>
          </a:bodyPr>
          <a:lstStyle/>
          <a:p>
            <a:pPr algn="ctr"/>
            <a:r>
              <a:rPr lang="en-US" sz="2400" dirty="0" smtClean="0"/>
              <a:t>Terri Miller, MPH, CHES</a:t>
            </a:r>
          </a:p>
          <a:p>
            <a:pPr algn="ctr"/>
            <a:r>
              <a:rPr lang="en-US" sz="2400" dirty="0" smtClean="0"/>
              <a:t>Georgia Safe to Sleep Campaign Coordinator</a:t>
            </a:r>
          </a:p>
          <a:p>
            <a:pPr algn="ctr"/>
            <a:r>
              <a:rPr lang="en-US" sz="2400" dirty="0" smtClean="0">
                <a:hlinkClick r:id="rId4"/>
              </a:rPr>
              <a:t>terri.miller@dph.ga.gov</a:t>
            </a:r>
            <a:endParaRPr lang="en-US" sz="2400" dirty="0" smtClean="0"/>
          </a:p>
          <a:p>
            <a:pPr algn="ctr"/>
            <a:r>
              <a:rPr lang="en-US" sz="2400" dirty="0" smtClean="0"/>
              <a:t>404-657-2904</a:t>
            </a:r>
            <a:endParaRPr lang="en-US" sz="24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737" y="3695700"/>
            <a:ext cx="2222603" cy="208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55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Safe Sleep for Babies?</a:t>
            </a: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2181211"/>
            <a:ext cx="8229600" cy="336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95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Trend Over Time</a:t>
            </a: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98486" y="1447800"/>
            <a:ext cx="7947027" cy="43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3759226">
            <a:off x="8391722" y="4323795"/>
            <a:ext cx="307582" cy="57787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1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Facts</a:t>
            </a:r>
            <a:endParaRPr lang="en-US" dirty="0"/>
          </a:p>
        </p:txBody>
      </p:sp>
      <p:sp>
        <p:nvSpPr>
          <p:cNvPr id="3" name="Content Placeholder 2"/>
          <p:cNvSpPr>
            <a:spLocks noGrp="1"/>
          </p:cNvSpPr>
          <p:nvPr>
            <p:ph sz="half" idx="1"/>
          </p:nvPr>
        </p:nvSpPr>
        <p:spPr>
          <a:xfrm>
            <a:off x="363537" y="1465118"/>
            <a:ext cx="8229600" cy="4525963"/>
          </a:xfrm>
        </p:spPr>
        <p:txBody>
          <a:bodyPr/>
          <a:lstStyle/>
          <a:p>
            <a:pPr marL="0" indent="0" algn="ctr">
              <a:buNone/>
            </a:pPr>
            <a:r>
              <a:rPr lang="en-US" dirty="0"/>
              <a:t>As of </a:t>
            </a:r>
            <a:r>
              <a:rPr lang="en-US" dirty="0" smtClean="0"/>
              <a:t>2015, </a:t>
            </a:r>
            <a:r>
              <a:rPr lang="en-US" dirty="0"/>
              <a:t>Georgia averaged </a:t>
            </a:r>
          </a:p>
          <a:p>
            <a:pPr marL="0" indent="0" algn="ctr">
              <a:buNone/>
            </a:pPr>
            <a:r>
              <a:rPr lang="en-US" b="1" dirty="0"/>
              <a:t>3 infant deaths per week </a:t>
            </a:r>
          </a:p>
          <a:p>
            <a:pPr marL="0" indent="0" algn="ctr">
              <a:buNone/>
            </a:pPr>
            <a:r>
              <a:rPr lang="en-US" dirty="0"/>
              <a:t>due to sleep-related causes.</a:t>
            </a:r>
          </a:p>
          <a:p>
            <a:pPr marL="0" indent="0">
              <a:buNone/>
            </a:pPr>
            <a:endParaRPr lang="en-US" sz="2000" dirty="0"/>
          </a:p>
          <a:p>
            <a:pPr marL="0" indent="0" algn="ctr">
              <a:buNone/>
            </a:pPr>
            <a:r>
              <a:rPr lang="en-US" b="1" dirty="0"/>
              <a:t>The majority of these deaths were </a:t>
            </a:r>
          </a:p>
          <a:p>
            <a:pPr marL="0" indent="0" algn="ctr">
              <a:buNone/>
            </a:pPr>
            <a:r>
              <a:rPr lang="en-US" b="1" dirty="0"/>
              <a:t>preventable.</a:t>
            </a:r>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81" y="4495800"/>
            <a:ext cx="7716837" cy="182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154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0"/>
            <a:ext cx="8839200" cy="990600"/>
          </a:xfrm>
        </p:spPr>
        <p:txBody>
          <a:bodyPr/>
          <a:lstStyle/>
          <a:p>
            <a:r>
              <a:rPr lang="en-US" dirty="0" smtClean="0"/>
              <a:t>Terms</a:t>
            </a:r>
            <a:endParaRPr lang="en-US" dirty="0"/>
          </a:p>
        </p:txBody>
      </p:sp>
      <p:sp>
        <p:nvSpPr>
          <p:cNvPr id="4" name="Content Placeholder 3"/>
          <p:cNvSpPr>
            <a:spLocks noGrp="1"/>
          </p:cNvSpPr>
          <p:nvPr>
            <p:ph idx="1"/>
          </p:nvPr>
        </p:nvSpPr>
        <p:spPr>
          <a:xfrm>
            <a:off x="457200" y="1104900"/>
            <a:ext cx="8229600" cy="5219700"/>
          </a:xfrm>
        </p:spPr>
        <p:txBody>
          <a:bodyPr>
            <a:normAutofit fontScale="70000" lnSpcReduction="20000"/>
          </a:bodyPr>
          <a:lstStyle/>
          <a:p>
            <a:endParaRPr lang="en-US" dirty="0"/>
          </a:p>
          <a:p>
            <a:r>
              <a:rPr lang="en-US" b="1" dirty="0" smtClean="0"/>
              <a:t>Sudden Infant Death Syndrome (SIDS): </a:t>
            </a:r>
            <a:r>
              <a:rPr lang="en-US" dirty="0"/>
              <a:t>Sudden, unexplained death of a baby younger than </a:t>
            </a:r>
            <a:r>
              <a:rPr lang="en-US" dirty="0" smtClean="0"/>
              <a:t>one (1) </a:t>
            </a:r>
            <a:r>
              <a:rPr lang="en-US" dirty="0"/>
              <a:t>year of age that does not have a known cause after a complete investigation (complete autopsy, examination of the death scene, and review of the clinical history).</a:t>
            </a:r>
          </a:p>
          <a:p>
            <a:endParaRPr lang="en-US" dirty="0"/>
          </a:p>
          <a:p>
            <a:r>
              <a:rPr lang="en-US" b="1" dirty="0" smtClean="0"/>
              <a:t>Sudden Unexplained Infant Death (SUID): </a:t>
            </a:r>
            <a:r>
              <a:rPr lang="en-US" dirty="0"/>
              <a:t>Death of an infant less than </a:t>
            </a:r>
            <a:r>
              <a:rPr lang="en-US" dirty="0" smtClean="0"/>
              <a:t>one </a:t>
            </a:r>
            <a:r>
              <a:rPr lang="en-US" dirty="0"/>
              <a:t>year of age that occurs suddenly and unexpectedly. </a:t>
            </a:r>
            <a:r>
              <a:rPr lang="en-US" u="sng" dirty="0"/>
              <a:t>After a full investigation, these deaths may be diagnosed as suffocation, asphyxia, entrapment, infection, ingestions, metabolic diseases, cardiac arrhythmias, trauma (accidental or non-accidental), or SIDS.</a:t>
            </a:r>
            <a:r>
              <a:rPr lang="en-US" dirty="0"/>
              <a:t> </a:t>
            </a:r>
            <a:endParaRPr lang="en-US" dirty="0" smtClean="0"/>
          </a:p>
          <a:p>
            <a:endParaRPr lang="en-US" dirty="0"/>
          </a:p>
          <a:p>
            <a:r>
              <a:rPr lang="en-US" dirty="0"/>
              <a:t>In some cases—where the evidence is not clear or not enough information is available—the death is considered to be </a:t>
            </a:r>
            <a:r>
              <a:rPr lang="en-US" dirty="0" smtClean="0"/>
              <a:t>of an undetermined </a:t>
            </a:r>
            <a:r>
              <a:rPr lang="en-US" dirty="0"/>
              <a:t>cause. </a:t>
            </a:r>
          </a:p>
          <a:p>
            <a:endParaRPr lang="en-US" dirty="0"/>
          </a:p>
        </p:txBody>
      </p:sp>
    </p:spTree>
    <p:extLst>
      <p:ext uri="{BB962C8B-B14F-4D97-AF65-F5344CB8AC3E}">
        <p14:creationId xmlns:p14="http://schemas.microsoft.com/office/powerpoint/2010/main" val="262486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Demographics/Equity</a:t>
            </a:r>
            <a:endParaRPr lang="en-US" dirty="0"/>
          </a:p>
        </p:txBody>
      </p:sp>
      <p:sp>
        <p:nvSpPr>
          <p:cNvPr id="4" name="Content Placeholder 3"/>
          <p:cNvSpPr>
            <a:spLocks noGrp="1"/>
          </p:cNvSpPr>
          <p:nvPr>
            <p:ph idx="1"/>
          </p:nvPr>
        </p:nvSpPr>
        <p:spPr>
          <a:xfrm>
            <a:off x="457200" y="2286000"/>
            <a:ext cx="8229600" cy="3840163"/>
          </a:xfrm>
        </p:spPr>
        <p:txBody>
          <a:bodyPr/>
          <a:lstStyle/>
          <a:p>
            <a:endParaRPr lang="en-US" dirty="0"/>
          </a:p>
        </p:txBody>
      </p:sp>
      <p:pic>
        <p:nvPicPr>
          <p:cNvPr id="1026" name="Picture 2" descr="This stacked bar chart shows sudden unexpected infant death (SUID) rates by cause (sudden infant death syndrome, unknown cause, and accidental suffocation and strangulation in bed) and by race/ethnicity in the United States from 2010 through 2013. Further described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3058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295400" y="1714500"/>
            <a:ext cx="3086100" cy="40005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6018014"/>
            <a:ext cx="8534400" cy="307777"/>
          </a:xfrm>
          <a:prstGeom prst="rect">
            <a:avLst/>
          </a:prstGeom>
          <a:noFill/>
        </p:spPr>
        <p:txBody>
          <a:bodyPr wrap="square" rtlCol="0">
            <a:spAutoFit/>
          </a:bodyPr>
          <a:lstStyle/>
          <a:p>
            <a:pPr algn="ctr"/>
            <a:r>
              <a:rPr lang="en-US" sz="1400" dirty="0" smtClean="0"/>
              <a:t>SOURCE: CDC/NCHS National Vital Statistics System, Period Linked Birth/Infant Death Data</a:t>
            </a:r>
            <a:endParaRPr lang="en-US" sz="1400" dirty="0"/>
          </a:p>
        </p:txBody>
      </p:sp>
    </p:spTree>
    <p:extLst>
      <p:ext uri="{BB962C8B-B14F-4D97-AF65-F5344CB8AC3E}">
        <p14:creationId xmlns:p14="http://schemas.microsoft.com/office/powerpoint/2010/main" val="9261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147573508"/>
              </p:ext>
            </p:extLst>
          </p:nvPr>
        </p:nvGraphicFramePr>
        <p:xfrm>
          <a:off x="0" y="0"/>
          <a:ext cx="9144000" cy="6743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4928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2595" y="5925311"/>
            <a:ext cx="3657600" cy="6917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149290" y="190500"/>
            <a:ext cx="8766110" cy="990600"/>
          </a:xfrm>
        </p:spPr>
        <p:txBody>
          <a:bodyPr>
            <a:normAutofit fontScale="90000"/>
          </a:bodyPr>
          <a:lstStyle/>
          <a:p>
            <a:pPr algn="ctr"/>
            <a:r>
              <a:rPr lang="en-US" sz="3200" b="1" dirty="0" smtClean="0"/>
              <a:t>Sleep-Related Deaths by Age in Months, </a:t>
            </a:r>
            <a:br>
              <a:rPr lang="en-US" sz="3200" b="1" dirty="0" smtClean="0"/>
            </a:br>
            <a:r>
              <a:rPr lang="en-US" sz="3200" b="1" dirty="0" smtClean="0"/>
              <a:t>GA, 2014, n=158</a:t>
            </a:r>
            <a:endParaRPr lang="en-US" sz="3200" b="1" dirty="0"/>
          </a:p>
        </p:txBody>
      </p:sp>
      <p:graphicFrame>
        <p:nvGraphicFramePr>
          <p:cNvPr id="8" name="Content Placeholder 6"/>
          <p:cNvGraphicFramePr>
            <a:graphicFrameLocks/>
          </p:cNvGraphicFramePr>
          <p:nvPr>
            <p:extLst/>
          </p:nvPr>
        </p:nvGraphicFramePr>
        <p:xfrm>
          <a:off x="342900" y="1181100"/>
          <a:ext cx="8572500" cy="494506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395435" y="6103618"/>
            <a:ext cx="2819400" cy="692497"/>
          </a:xfrm>
          <a:prstGeom prst="rect">
            <a:avLst/>
          </a:prstGeom>
          <a:noFill/>
        </p:spPr>
        <p:txBody>
          <a:bodyPr wrap="square" rtlCol="0">
            <a:spAutoFit/>
          </a:bodyPr>
          <a:lstStyle/>
          <a:p>
            <a:r>
              <a:rPr lang="en-US" sz="1050" dirty="0"/>
              <a:t>Source: GA </a:t>
            </a:r>
            <a:r>
              <a:rPr lang="en-US" sz="1050" dirty="0" smtClean="0"/>
              <a:t>Child Fatality Review File</a:t>
            </a:r>
            <a:r>
              <a:rPr lang="en-US" sz="1050" dirty="0"/>
              <a:t>, </a:t>
            </a:r>
            <a:r>
              <a:rPr lang="en-US" sz="1050" dirty="0" smtClean="0"/>
              <a:t>2014</a:t>
            </a:r>
            <a:r>
              <a:rPr lang="en-US" sz="1050" dirty="0"/>
              <a:t>		</a:t>
            </a:r>
            <a:r>
              <a:rPr lang="en-US" dirty="0"/>
              <a:t>	</a:t>
            </a:r>
          </a:p>
        </p:txBody>
      </p:sp>
      <p:graphicFrame>
        <p:nvGraphicFramePr>
          <p:cNvPr id="7" name="Chart 6"/>
          <p:cNvGraphicFramePr/>
          <p:nvPr>
            <p:extLst>
              <p:ext uri="{D42A27DB-BD31-4B8C-83A1-F6EECF244321}">
                <p14:modId xmlns:p14="http://schemas.microsoft.com/office/powerpoint/2010/main" val="1243299003"/>
              </p:ext>
            </p:extLst>
          </p:nvPr>
        </p:nvGraphicFramePr>
        <p:xfrm>
          <a:off x="322295" y="1116596"/>
          <a:ext cx="8420100" cy="492251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790177" y="5966806"/>
            <a:ext cx="3484335" cy="584775"/>
          </a:xfrm>
          <a:prstGeom prst="rect">
            <a:avLst/>
          </a:prstGeom>
          <a:noFill/>
        </p:spPr>
        <p:txBody>
          <a:bodyPr wrap="square" rtlCol="0">
            <a:spAutoFit/>
          </a:bodyPr>
          <a:lstStyle/>
          <a:p>
            <a:r>
              <a:rPr lang="en-US" sz="1600" b="1" dirty="0" smtClean="0"/>
              <a:t>90% of infant sleep-related deaths occur prior to 6 months of age.</a:t>
            </a:r>
            <a:endParaRPr lang="en-US" sz="1600" b="1" dirty="0"/>
          </a:p>
        </p:txBody>
      </p:sp>
      <p:cxnSp>
        <p:nvCxnSpPr>
          <p:cNvPr id="5" name="Straight Connector 4"/>
          <p:cNvCxnSpPr/>
          <p:nvPr/>
        </p:nvCxnSpPr>
        <p:spPr>
          <a:xfrm flipH="1">
            <a:off x="5205047" y="1181099"/>
            <a:ext cx="28135" cy="4472158"/>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0272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1596</TotalTime>
  <Words>3165</Words>
  <Application>Microsoft Office PowerPoint</Application>
  <PresentationFormat>On-screen Show (4:3)</PresentationFormat>
  <Paragraphs>256</Paragraphs>
  <Slides>26</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Narrow</vt:lpstr>
      <vt:lpstr>Calibri</vt:lpstr>
      <vt:lpstr>Calibri Light</vt:lpstr>
      <vt:lpstr>Segoe UI</vt:lpstr>
      <vt:lpstr>Wingdings</vt:lpstr>
      <vt:lpstr>DPH_PPT_TEMPLATE-1</vt:lpstr>
      <vt:lpstr>Office Theme</vt:lpstr>
      <vt:lpstr>Safe Infant Sleep – Special Considerations</vt:lpstr>
      <vt:lpstr>Overview</vt:lpstr>
      <vt:lpstr>What is Safe Sleep for Babies?</vt:lpstr>
      <vt:lpstr>Trend Over Time</vt:lpstr>
      <vt:lpstr>Georgia Facts</vt:lpstr>
      <vt:lpstr>Terms</vt:lpstr>
      <vt:lpstr>Demographics/Equity</vt:lpstr>
      <vt:lpstr>PowerPoint Presentation</vt:lpstr>
      <vt:lpstr>Sleep-Related Deaths by Age in Months,  GA, 2014, n=158</vt:lpstr>
      <vt:lpstr>Georgia Safe to Sleep Campaign </vt:lpstr>
      <vt:lpstr>PowerPoint Presentation</vt:lpstr>
      <vt:lpstr>2016 American Academy of Pediatrics Safe Infant Sleep Recommendations</vt:lpstr>
      <vt:lpstr>2016 American Academy of Pediatrics Safe Infant Sleep Recommendations (cont.)</vt:lpstr>
      <vt:lpstr>Risk Reduction Model</vt:lpstr>
      <vt:lpstr>Room Sharing </vt:lpstr>
      <vt:lpstr>Falling Asleep While Feeding</vt:lpstr>
      <vt:lpstr>Unsafe Places for Baby to Sleep</vt:lpstr>
      <vt:lpstr>Accidental Suffocation &amp; Strangulation  in Bed Mechanisms </vt:lpstr>
      <vt:lpstr>PowerPoint Presentation</vt:lpstr>
      <vt:lpstr>Swaddling &amp; Safe Sleep</vt:lpstr>
      <vt:lpstr>Breastfeeding is Recommended</vt:lpstr>
      <vt:lpstr>So why suggest pacifiers too?</vt:lpstr>
      <vt:lpstr>American Academy of Pediatrics Recommendations</vt:lpstr>
      <vt:lpstr>What About Reflux?</vt:lpstr>
      <vt:lpstr>PowerPoint Presentation</vt:lpstr>
      <vt:lpstr>Thank you! Any Questions or Concerns?</vt:lpstr>
    </vt:vector>
  </TitlesOfParts>
  <Company>Georgia Department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Manu, Micah</cp:lastModifiedBy>
  <cp:revision>96</cp:revision>
  <dcterms:created xsi:type="dcterms:W3CDTF">2014-03-11T14:24:55Z</dcterms:created>
  <dcterms:modified xsi:type="dcterms:W3CDTF">2017-06-27T15:28:20Z</dcterms:modified>
</cp:coreProperties>
</file>