
<file path=[Content_Types].xml><?xml version="1.0" encoding="utf-8"?>
<Types xmlns="http://schemas.openxmlformats.org/package/2006/content-types">
  <Default Extension="pdf" ContentType="image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0"/>
  </p:notesMasterIdLst>
  <p:sldIdLst>
    <p:sldId id="256" r:id="rId2"/>
    <p:sldId id="270" r:id="rId3"/>
    <p:sldId id="283" r:id="rId4"/>
    <p:sldId id="284" r:id="rId5"/>
    <p:sldId id="280" r:id="rId6"/>
    <p:sldId id="285" r:id="rId7"/>
    <p:sldId id="286" r:id="rId8"/>
    <p:sldId id="269" r:id="rId9"/>
    <p:sldId id="306" r:id="rId10"/>
    <p:sldId id="307" r:id="rId11"/>
    <p:sldId id="308" r:id="rId12"/>
    <p:sldId id="309" r:id="rId13"/>
    <p:sldId id="291" r:id="rId14"/>
    <p:sldId id="292" r:id="rId15"/>
    <p:sldId id="289" r:id="rId16"/>
    <p:sldId id="288" r:id="rId17"/>
    <p:sldId id="297" r:id="rId18"/>
    <p:sldId id="298" r:id="rId19"/>
    <p:sldId id="293" r:id="rId20"/>
    <p:sldId id="294" r:id="rId21"/>
    <p:sldId id="300" r:id="rId22"/>
    <p:sldId id="301" r:id="rId23"/>
    <p:sldId id="302" r:id="rId24"/>
    <p:sldId id="303" r:id="rId25"/>
    <p:sldId id="304" r:id="rId26"/>
    <p:sldId id="305" r:id="rId27"/>
    <p:sldId id="299" r:id="rId28"/>
    <p:sldId id="29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ce, Denice" initials="VD" lastIdx="9" clrIdx="0">
    <p:extLst>
      <p:ext uri="{19B8F6BF-5375-455C-9EA6-DF929625EA0E}">
        <p15:presenceInfo xmlns:p15="http://schemas.microsoft.com/office/powerpoint/2012/main" userId="Vance, Denice" providerId="None"/>
      </p:ext>
    </p:extLst>
  </p:cmAuthor>
  <p:cmAuthor id="2" name="Stormant, Todd" initials="ST" lastIdx="5" clrIdx="1">
    <p:extLst>
      <p:ext uri="{19B8F6BF-5375-455C-9EA6-DF929625EA0E}">
        <p15:presenceInfo xmlns:p15="http://schemas.microsoft.com/office/powerpoint/2012/main" userId="Stormant, Todd" providerId="None"/>
      </p:ext>
    </p:extLst>
  </p:cmAuthor>
  <p:cmAuthor id="3" name="Osmani, LaToya" initials="OL" lastIdx="3" clrIdx="2">
    <p:extLst>
      <p:ext uri="{19B8F6BF-5375-455C-9EA6-DF929625EA0E}">
        <p15:presenceInfo xmlns:p15="http://schemas.microsoft.com/office/powerpoint/2012/main" userId="Osmani, LaToya" providerId="None"/>
      </p:ext>
    </p:extLst>
  </p:cmAuthor>
  <p:cmAuthor id="4" name="Bostick, Jehan" initials="BJ" lastIdx="3" clrIdx="3">
    <p:extLst>
      <p:ext uri="{19B8F6BF-5375-455C-9EA6-DF929625EA0E}">
        <p15:presenceInfo xmlns:p15="http://schemas.microsoft.com/office/powerpoint/2012/main" userId="Bostick, Je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87225-1413-40FD-89A8-3063EA953F3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0E930-EEDE-4E5E-8CA5-003D9100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8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E930-EEDE-4E5E-8CA5-003D910036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5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E930-EEDE-4E5E-8CA5-003D910036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06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E930-EEDE-4E5E-8CA5-003D910036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3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B416-689F-47F6-B315-81860E234F9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82F-BFB8-4316-8D27-9260BC5B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8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B416-689F-47F6-B315-81860E234F9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82F-BFB8-4316-8D27-9260BC5B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4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B416-689F-47F6-B315-81860E234F9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82F-BFB8-4316-8D27-9260BC5B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B416-689F-47F6-B315-81860E234F9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82F-BFB8-4316-8D27-9260BC5B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8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B416-689F-47F6-B315-81860E234F9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82F-BFB8-4316-8D27-9260BC5B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27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B416-689F-47F6-B315-81860E234F9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82F-BFB8-4316-8D27-9260BC5B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49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B416-689F-47F6-B315-81860E234F9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82F-BFB8-4316-8D27-9260BC5B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19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B416-689F-47F6-B315-81860E234F9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82F-BFB8-4316-8D27-9260BC5B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6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B416-689F-47F6-B315-81860E234F9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82F-BFB8-4316-8D27-9260BC5B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5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B416-689F-47F6-B315-81860E234F9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A99282F-BFB8-4316-8D27-9260BC5B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5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B416-689F-47F6-B315-81860E234F9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82F-BFB8-4316-8D27-9260BC5B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4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B416-689F-47F6-B315-81860E234F9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82F-BFB8-4316-8D27-9260BC5B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1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B416-689F-47F6-B315-81860E234F9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82F-BFB8-4316-8D27-9260BC5B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2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B416-689F-47F6-B315-81860E234F9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82F-BFB8-4316-8D27-9260BC5B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B416-689F-47F6-B315-81860E234F9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82F-BFB8-4316-8D27-9260BC5B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3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B416-689F-47F6-B315-81860E234F9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82F-BFB8-4316-8D27-9260BC5B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4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B416-689F-47F6-B315-81860E234F9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82F-BFB8-4316-8D27-9260BC5B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C2B416-689F-47F6-B315-81860E234F9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99282F-BFB8-4316-8D27-9260BC5B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9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mailto:kcrane@gaaap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ailto:kcrane@gaaap.org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081" y="132202"/>
            <a:ext cx="10040405" cy="232455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WIC Infant &amp; Child </a:t>
            </a:r>
            <a:br>
              <a:rPr lang="en-US" sz="5400" b="1" dirty="0">
                <a:latin typeface="Georgia" panose="02040502050405020303" pitchFamily="18" charset="0"/>
              </a:rPr>
            </a:br>
            <a:r>
              <a:rPr lang="en-US" sz="5400" b="1" dirty="0">
                <a:latin typeface="Georgia" panose="02040502050405020303" pitchFamily="18" charset="0"/>
              </a:rPr>
              <a:t>Formula Algorithms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6925" y="2985571"/>
            <a:ext cx="7051541" cy="2569684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Kylia Crane, RDN, LD</a:t>
            </a:r>
          </a:p>
          <a:p>
            <a:pPr algn="ctr">
              <a:lnSpc>
                <a:spcPct val="70000"/>
              </a:lnSpc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Nutrition Coordinator</a:t>
            </a:r>
          </a:p>
          <a:p>
            <a:pPr algn="ctr">
              <a:lnSpc>
                <a:spcPct val="70000"/>
              </a:lnSpc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Georgia Chapter-American Academy of Pediatrics</a:t>
            </a:r>
          </a:p>
          <a:p>
            <a:pPr algn="ctr">
              <a:lnSpc>
                <a:spcPct val="70000"/>
              </a:lnSpc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hlinkClick r:id="rId2"/>
              </a:rPr>
              <a:t>kcrane@gaaap.org</a:t>
            </a:r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404.881.5093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560" y="5555255"/>
            <a:ext cx="4215061" cy="10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39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rmInfant_Algorith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27856" r="15003" b="39581"/>
          <a:stretch/>
        </p:blipFill>
        <p:spPr bwMode="auto">
          <a:xfrm>
            <a:off x="304801" y="2286000"/>
            <a:ext cx="10023360" cy="3669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rmInfant_Algorith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3" t="7017" r="107" b="33101"/>
          <a:stretch/>
        </p:blipFill>
        <p:spPr bwMode="auto">
          <a:xfrm>
            <a:off x="9715500" y="341500"/>
            <a:ext cx="2146633" cy="6038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8670" y="397043"/>
            <a:ext cx="10018713" cy="1752599"/>
          </a:xfrm>
        </p:spPr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Tier 2</a:t>
            </a:r>
          </a:p>
        </p:txBody>
      </p:sp>
    </p:spTree>
    <p:extLst>
      <p:ext uri="{BB962C8B-B14F-4D97-AF65-F5344CB8AC3E}">
        <p14:creationId xmlns:p14="http://schemas.microsoft.com/office/powerpoint/2010/main" val="359080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975" y="685799"/>
            <a:ext cx="10018713" cy="1752599"/>
          </a:xfrm>
        </p:spPr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Tier 3</a:t>
            </a:r>
          </a:p>
        </p:txBody>
      </p:sp>
      <p:pic>
        <p:nvPicPr>
          <p:cNvPr id="4" name="Picture 2" descr="TermInfant_Algorithm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46080" r="4286" b="16493"/>
          <a:stretch/>
        </p:blipFill>
        <p:spPr bwMode="auto">
          <a:xfrm>
            <a:off x="300599" y="3038291"/>
            <a:ext cx="11238101" cy="3451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rmInfant_Algorith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3" t="7017" r="107" b="33101"/>
          <a:stretch/>
        </p:blipFill>
        <p:spPr bwMode="auto">
          <a:xfrm>
            <a:off x="10071850" y="390706"/>
            <a:ext cx="1672475" cy="4704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1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427" y="717884"/>
            <a:ext cx="10018713" cy="1752599"/>
          </a:xfrm>
        </p:spPr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Tier 4</a:t>
            </a:r>
          </a:p>
        </p:txBody>
      </p:sp>
      <p:pic>
        <p:nvPicPr>
          <p:cNvPr id="4" name="Picture 2" descr="TermInfant_Algorithm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" t="60816" r="1197" b="8540"/>
          <a:stretch/>
        </p:blipFill>
        <p:spPr bwMode="auto">
          <a:xfrm>
            <a:off x="251095" y="3590926"/>
            <a:ext cx="11326097" cy="2752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rmInfant_Algorith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3" t="7017" r="107" b="33101"/>
          <a:stretch/>
        </p:blipFill>
        <p:spPr bwMode="auto">
          <a:xfrm>
            <a:off x="9974485" y="274719"/>
            <a:ext cx="1459832" cy="4106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70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952750"/>
            <a:ext cx="95250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289" y="0"/>
            <a:ext cx="8779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47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78" y="0"/>
            <a:ext cx="8975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7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96398"/>
            <a:ext cx="10018713" cy="1752599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Child Formula Algorithm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30" y="1287303"/>
            <a:ext cx="10965873" cy="506152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Project led by Stanley Cohen, MD and Jay Hochman, MD both pediatric gastroenterologists (This project is a part of a contractual agreement between GA WIC and GA AAP- funded by GA WIC)</a:t>
            </a:r>
          </a:p>
          <a:p>
            <a:r>
              <a:rPr lang="en-US" sz="2800" dirty="0">
                <a:latin typeface="Georgia" panose="02040502050405020303" pitchFamily="18" charset="0"/>
              </a:rPr>
              <a:t>Progress to date: </a:t>
            </a:r>
          </a:p>
          <a:p>
            <a:pPr>
              <a:buFont typeface="Segoe UI" panose="020B0502040204020203" pitchFamily="34" charset="0"/>
              <a:buChar char="‐"/>
            </a:pPr>
            <a:r>
              <a:rPr lang="en-US" sz="2800" dirty="0">
                <a:latin typeface="Georgia" panose="02040502050405020303" pitchFamily="18" charset="0"/>
              </a:rPr>
              <a:t>Identified best practices</a:t>
            </a:r>
          </a:p>
          <a:p>
            <a:pPr>
              <a:buFont typeface="Segoe UI" panose="020B0502040204020203" pitchFamily="34" charset="0"/>
              <a:buChar char="‐"/>
            </a:pPr>
            <a:r>
              <a:rPr lang="en-US" sz="2800" dirty="0">
                <a:latin typeface="Georgia" panose="02040502050405020303" pitchFamily="18" charset="0"/>
              </a:rPr>
              <a:t>Developed algorithm (several drafts and updates completed)</a:t>
            </a:r>
          </a:p>
          <a:p>
            <a:pPr>
              <a:buFont typeface="Segoe UI" panose="020B0502040204020203" pitchFamily="34" charset="0"/>
              <a:buChar char="‐"/>
            </a:pPr>
            <a:r>
              <a:rPr lang="en-US" sz="2800" dirty="0">
                <a:latin typeface="Georgia" panose="02040502050405020303" pitchFamily="18" charset="0"/>
              </a:rPr>
              <a:t>Completed child algorithm resource guide</a:t>
            </a:r>
          </a:p>
          <a:p>
            <a:pPr>
              <a:buFont typeface="Segoe UI" panose="020B0502040204020203" pitchFamily="34" charset="0"/>
              <a:buChar char="‐"/>
            </a:pPr>
            <a:r>
              <a:rPr lang="en-US" sz="2800" dirty="0">
                <a:latin typeface="Georgia" panose="02040502050405020303" pitchFamily="18" charset="0"/>
              </a:rPr>
              <a:t>Launch for initial vetting</a:t>
            </a:r>
          </a:p>
        </p:txBody>
      </p:sp>
    </p:spTree>
    <p:extLst>
      <p:ext uri="{BB962C8B-B14F-4D97-AF65-F5344CB8AC3E}">
        <p14:creationId xmlns:p14="http://schemas.microsoft.com/office/powerpoint/2010/main" val="26871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569" y="168007"/>
            <a:ext cx="10018713" cy="1752599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Child Formula Algorithm (NEW)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569" y="1691014"/>
            <a:ext cx="10278737" cy="49102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>
                <a:latin typeface="Georgia" panose="02040502050405020303" pitchFamily="18" charset="0"/>
              </a:rPr>
              <a:t>Basis</a:t>
            </a:r>
          </a:p>
          <a:p>
            <a:pPr marL="0" indent="0">
              <a:buNone/>
            </a:pPr>
            <a:endParaRPr lang="en-US" sz="2800" dirty="0">
              <a:latin typeface="Georgia" panose="02040502050405020303" pitchFamily="18" charset="0"/>
            </a:endParaRPr>
          </a:p>
          <a:p>
            <a:r>
              <a:rPr lang="en-US" sz="2800" dirty="0">
                <a:latin typeface="Georgia" panose="02040502050405020303" pitchFamily="18" charset="0"/>
              </a:rPr>
              <a:t>Need to create expanded special formula algorithm / guide that provided direction on formulas for children</a:t>
            </a:r>
          </a:p>
          <a:p>
            <a:endParaRPr lang="en-US" sz="2800" dirty="0">
              <a:latin typeface="Georgia" panose="02040502050405020303" pitchFamily="18" charset="0"/>
            </a:endParaRPr>
          </a:p>
          <a:p>
            <a:pPr lvl="0"/>
            <a:r>
              <a:rPr lang="en-US" sz="2800" dirty="0">
                <a:latin typeface="Georgia" panose="02040502050405020303" pitchFamily="18" charset="0"/>
              </a:rPr>
              <a:t>Toddler formulas – what is an appropriate diagnosis and when to issue</a:t>
            </a:r>
          </a:p>
          <a:p>
            <a:pPr lvl="0"/>
            <a:endParaRPr lang="en-US" sz="2800" dirty="0">
              <a:latin typeface="Georgia" panose="02040502050405020303" pitchFamily="18" charset="0"/>
            </a:endParaRPr>
          </a:p>
          <a:p>
            <a:pPr lvl="0"/>
            <a:r>
              <a:rPr lang="en-US" sz="2800" dirty="0">
                <a:latin typeface="Georgia" panose="02040502050405020303" pitchFamily="18" charset="0"/>
              </a:rPr>
              <a:t>Evidence based guidelines </a:t>
            </a:r>
          </a:p>
          <a:p>
            <a:pPr marL="0" lvl="0" indent="0">
              <a:buNone/>
            </a:pPr>
            <a:endParaRPr lang="en-US" sz="2800" dirty="0">
              <a:latin typeface="Georgia" panose="02040502050405020303" pitchFamily="18" charset="0"/>
            </a:endParaRPr>
          </a:p>
          <a:p>
            <a:pPr lvl="0"/>
            <a:r>
              <a:rPr lang="en-US" sz="2800" dirty="0">
                <a:latin typeface="Georgia" panose="02040502050405020303" pitchFamily="18" charset="0"/>
              </a:rPr>
              <a:t>Format similar to the Infant Formula Algorithm for ease of use by medical providers and WIC Staff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47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170" y="0"/>
            <a:ext cx="9531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45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0" y="1066958"/>
            <a:ext cx="11944721" cy="3967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557" y="184727"/>
            <a:ext cx="11314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atin typeface="Georgia" panose="02040502050405020303" pitchFamily="18" charset="0"/>
              </a:rPr>
              <a:t>Tier 1 &amp; Tier 2: Standard Milk Package and Milk Alternatives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30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40" y="2005069"/>
            <a:ext cx="11711324" cy="45065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5709" y="312330"/>
            <a:ext cx="11046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Georgia" panose="02040502050405020303" pitchFamily="18" charset="0"/>
              </a:rPr>
              <a:t>Tier 3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eorgia" panose="02040502050405020303" pitchFamily="18" charset="0"/>
              </a:rPr>
              <a:t>Protein Hydrolysate Formulas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eorgia" panose="02040502050405020303" pitchFamily="18" charset="0"/>
              </a:rPr>
              <a:t>Enteral Nutrition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eorgia" panose="02040502050405020303" pitchFamily="18" charset="0"/>
              </a:rPr>
              <a:t>High Calorie Formulas</a:t>
            </a:r>
          </a:p>
        </p:txBody>
      </p:sp>
    </p:spTree>
    <p:extLst>
      <p:ext uri="{BB962C8B-B14F-4D97-AF65-F5344CB8AC3E}">
        <p14:creationId xmlns:p14="http://schemas.microsoft.com/office/powerpoint/2010/main" val="213937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998" y="-308885"/>
            <a:ext cx="10018713" cy="1752599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Infant Formula Algorithm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72055"/>
            <a:ext cx="10744200" cy="555333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Created by Stanley Cohen, MD - Pediatric Gastroenterologist (This project is a part of a contractual agreement between GA WIC and GA AAP- funded by GA WIC)</a:t>
            </a:r>
          </a:p>
          <a:p>
            <a:r>
              <a:rPr lang="en-US" sz="2800" dirty="0">
                <a:latin typeface="Georgia" panose="02040502050405020303" pitchFamily="18" charset="0"/>
              </a:rPr>
              <a:t>Disseminated statewide (office visits &amp; annual meetings)</a:t>
            </a:r>
          </a:p>
          <a:p>
            <a:r>
              <a:rPr lang="en-US" sz="2800" dirty="0">
                <a:latin typeface="Georgia" panose="02040502050405020303" pitchFamily="18" charset="0"/>
              </a:rPr>
              <a:t>Special Edition Newsletter of </a:t>
            </a:r>
            <a:r>
              <a:rPr lang="en-US" sz="2800" i="1" u="sng" dirty="0">
                <a:latin typeface="Georgia" panose="02040502050405020303" pitchFamily="18" charset="0"/>
              </a:rPr>
              <a:t>The Georgia Pediatrician</a:t>
            </a:r>
          </a:p>
          <a:p>
            <a:r>
              <a:rPr lang="en-US" sz="2800" dirty="0">
                <a:latin typeface="Georgia" panose="02040502050405020303" pitchFamily="18" charset="0"/>
              </a:rPr>
              <a:t>Dr. Cohen presented at annual National WIC Association Meeting </a:t>
            </a:r>
          </a:p>
          <a:p>
            <a:r>
              <a:rPr lang="en-US" sz="2800" dirty="0">
                <a:latin typeface="Georgia" panose="02040502050405020303" pitchFamily="18" charset="0"/>
              </a:rPr>
              <a:t>Trainings for WIC staff, pediatricians, family physicians, and pediatric nurses</a:t>
            </a:r>
          </a:p>
          <a:p>
            <a:r>
              <a:rPr lang="en-US" sz="2800" dirty="0">
                <a:latin typeface="Georgia" panose="02040502050405020303" pitchFamily="18" charset="0"/>
              </a:rPr>
              <a:t>Interest from other state WIC programs</a:t>
            </a:r>
          </a:p>
        </p:txBody>
      </p:sp>
    </p:spTree>
    <p:extLst>
      <p:ext uri="{BB962C8B-B14F-4D97-AF65-F5344CB8AC3E}">
        <p14:creationId xmlns:p14="http://schemas.microsoft.com/office/powerpoint/2010/main" val="739464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4" y="544945"/>
            <a:ext cx="11902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eorgia" panose="02040502050405020303" pitchFamily="18" charset="0"/>
              </a:rPr>
              <a:t>Tier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eorgia" panose="02040502050405020303" pitchFamily="18" charset="0"/>
              </a:rPr>
              <a:t>Amino Acid Elemental Formulas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eorgia" panose="02040502050405020303" pitchFamily="18" charset="0"/>
              </a:rPr>
              <a:t>Metabolic/Specialty Formulas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79" y="1929940"/>
            <a:ext cx="11220933" cy="46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35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45" y="0"/>
            <a:ext cx="8884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33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210" y="126111"/>
            <a:ext cx="8934679" cy="648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76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40" y="59654"/>
            <a:ext cx="8791837" cy="66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58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94" y="132244"/>
            <a:ext cx="8593156" cy="658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46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64" y="517794"/>
            <a:ext cx="9205715" cy="60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3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480" y="736785"/>
            <a:ext cx="9362968" cy="563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44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502" y="112923"/>
            <a:ext cx="10480006" cy="1752599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Child Formula Algorithm - 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7" y="1505528"/>
            <a:ext cx="11388436" cy="510770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latin typeface="Georgia" panose="02040502050405020303" pitchFamily="18" charset="0"/>
              </a:rPr>
              <a:t>Print final Child Special Formula Algorithm and Resource Guide for distribution to medical providers and Georgia WIC staff statewide (Projected May 2017)</a:t>
            </a:r>
          </a:p>
          <a:p>
            <a:pPr lvl="0"/>
            <a:r>
              <a:rPr lang="en-US" dirty="0">
                <a:latin typeface="Georgia" panose="02040502050405020303" pitchFamily="18" charset="0"/>
              </a:rPr>
              <a:t>Provide education to medical providers and WIC staff statewide (Projected </a:t>
            </a:r>
            <a:r>
              <a:rPr lang="en-US" dirty="0" smtClean="0">
                <a:latin typeface="Georgia" panose="02040502050405020303" pitchFamily="18" charset="0"/>
              </a:rPr>
              <a:t>May-August 2017)</a:t>
            </a:r>
            <a:endParaRPr lang="en-US" dirty="0">
              <a:latin typeface="Georgia" panose="02040502050405020303" pitchFamily="18" charset="0"/>
            </a:endParaRPr>
          </a:p>
          <a:p>
            <a:pPr lvl="2">
              <a:buFont typeface="Segoe UI" panose="020B0502040204020203" pitchFamily="34" charset="0"/>
              <a:buChar char="‐"/>
            </a:pPr>
            <a:r>
              <a:rPr lang="en-US" sz="2400" dirty="0">
                <a:latin typeface="Georgia" panose="02040502050405020303" pitchFamily="18" charset="0"/>
              </a:rPr>
              <a:t>May Webinar by Drs. Cohen and Hochman (Projected May 2017)</a:t>
            </a:r>
          </a:p>
          <a:p>
            <a:pPr lvl="2">
              <a:buFont typeface="Segoe UI" panose="020B0502040204020203" pitchFamily="34" charset="0"/>
              <a:buChar char="‐"/>
            </a:pPr>
            <a:r>
              <a:rPr lang="en-US" sz="2400" dirty="0">
                <a:latin typeface="Georgia" panose="02040502050405020303" pitchFamily="18" charset="0"/>
              </a:rPr>
              <a:t>Office visits to providers (Projected </a:t>
            </a:r>
            <a:r>
              <a:rPr lang="en-US" sz="2400" dirty="0" smtClean="0">
                <a:latin typeface="Georgia" panose="02040502050405020303" pitchFamily="18" charset="0"/>
              </a:rPr>
              <a:t>May-August 2017)</a:t>
            </a:r>
            <a:endParaRPr lang="en-US" sz="2400" dirty="0">
              <a:latin typeface="Georgia" panose="02040502050405020303" pitchFamily="18" charset="0"/>
            </a:endParaRPr>
          </a:p>
          <a:p>
            <a:pPr lvl="2">
              <a:buFont typeface="Segoe UI" panose="020B0502040204020203" pitchFamily="34" charset="0"/>
              <a:buChar char="‐"/>
            </a:pPr>
            <a:r>
              <a:rPr lang="en-US" sz="2400" dirty="0">
                <a:latin typeface="Georgia" panose="02040502050405020303" pitchFamily="18" charset="0"/>
              </a:rPr>
              <a:t>Blast communications (emails</a:t>
            </a:r>
            <a:r>
              <a:rPr lang="en-US" sz="2400" dirty="0" smtClean="0">
                <a:latin typeface="Georgia" panose="02040502050405020303" pitchFamily="18" charset="0"/>
              </a:rPr>
              <a:t>) (Projected May 2017)</a:t>
            </a:r>
            <a:endParaRPr lang="en-US" sz="2400" dirty="0">
              <a:latin typeface="Georgia" panose="02040502050405020303" pitchFamily="18" charset="0"/>
            </a:endParaRPr>
          </a:p>
          <a:p>
            <a:pPr lvl="2">
              <a:buFont typeface="Segoe UI" panose="020B0502040204020203" pitchFamily="34" charset="0"/>
              <a:buChar char="‐"/>
            </a:pPr>
            <a:r>
              <a:rPr lang="en-US" sz="2400" dirty="0">
                <a:latin typeface="Georgia" panose="02040502050405020303" pitchFamily="18" charset="0"/>
              </a:rPr>
              <a:t>Website (WIC and GA AAP</a:t>
            </a:r>
            <a:r>
              <a:rPr lang="en-US" sz="2400" dirty="0" smtClean="0">
                <a:latin typeface="Georgia" panose="02040502050405020303" pitchFamily="18" charset="0"/>
              </a:rPr>
              <a:t>) (Projected May 2017)</a:t>
            </a:r>
            <a:endParaRPr lang="en-US" sz="2400" dirty="0">
              <a:latin typeface="Georgia" panose="02040502050405020303" pitchFamily="18" charset="0"/>
            </a:endParaRPr>
          </a:p>
          <a:p>
            <a:pPr lvl="2">
              <a:buFont typeface="Segoe UI" panose="020B0502040204020203" pitchFamily="34" charset="0"/>
              <a:buChar char="‐"/>
            </a:pPr>
            <a:r>
              <a:rPr lang="en-US" sz="2400" dirty="0">
                <a:latin typeface="Georgia" panose="02040502050405020303" pitchFamily="18" charset="0"/>
              </a:rPr>
              <a:t>Disseminate at biannual meetings for pediatricians and pediatric staff (nurses, medical assistants, and practice managers (May, June, Oct., &amp; Nov.)</a:t>
            </a:r>
          </a:p>
          <a:p>
            <a:r>
              <a:rPr lang="en-US" dirty="0">
                <a:latin typeface="Georgia" panose="02040502050405020303" pitchFamily="18" charset="0"/>
              </a:rPr>
              <a:t>Evaluations to determine use and effectiveness (30 day post training)</a:t>
            </a:r>
          </a:p>
          <a:p>
            <a:pPr lvl="2">
              <a:buFont typeface="Segoe UI" panose="020B0502040204020203" pitchFamily="34" charset="0"/>
              <a:buChar char="‐"/>
            </a:pPr>
            <a:r>
              <a:rPr lang="en-US" sz="2400" dirty="0">
                <a:latin typeface="Georgia" panose="02040502050405020303" pitchFamily="18" charset="0"/>
              </a:rPr>
              <a:t>Provider visits and follow-up </a:t>
            </a:r>
          </a:p>
          <a:p>
            <a:pPr lvl="2">
              <a:buFont typeface="Segoe UI" panose="020B0502040204020203" pitchFamily="34" charset="0"/>
              <a:buChar char="‐"/>
            </a:pPr>
            <a:r>
              <a:rPr lang="en-US" sz="2400" dirty="0">
                <a:latin typeface="Georgia" panose="02040502050405020303" pitchFamily="18" charset="0"/>
              </a:rPr>
              <a:t>Surveys </a:t>
            </a:r>
          </a:p>
        </p:txBody>
      </p:sp>
    </p:spTree>
    <p:extLst>
      <p:ext uri="{BB962C8B-B14F-4D97-AF65-F5344CB8AC3E}">
        <p14:creationId xmlns:p14="http://schemas.microsoft.com/office/powerpoint/2010/main" val="4077145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7565" y="1151404"/>
            <a:ext cx="4556754" cy="48197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latin typeface="Georgia" panose="02040502050405020303" pitchFamily="18" charset="0"/>
              </a:rPr>
              <a:t>Questions?</a:t>
            </a:r>
            <a:br>
              <a:rPr lang="en-US" sz="3200" dirty="0">
                <a:latin typeface="Georgia" panose="02040502050405020303" pitchFamily="18" charset="0"/>
              </a:rPr>
            </a:br>
            <a:r>
              <a:rPr lang="en-US" sz="3200" dirty="0">
                <a:latin typeface="Georgia" panose="02040502050405020303" pitchFamily="18" charset="0"/>
              </a:rPr>
              <a:t/>
            </a:r>
            <a:br>
              <a:rPr lang="en-US" sz="3200" dirty="0">
                <a:latin typeface="Georgia" panose="02040502050405020303" pitchFamily="18" charset="0"/>
              </a:rPr>
            </a:br>
            <a:r>
              <a:rPr lang="en-US" sz="3200" u="sng" dirty="0">
                <a:latin typeface="Georgia" panose="02040502050405020303" pitchFamily="18" charset="0"/>
              </a:rPr>
              <a:t>Contact</a:t>
            </a:r>
            <a:r>
              <a:rPr lang="en-US" sz="3200" dirty="0">
                <a:latin typeface="Georgia" panose="02040502050405020303" pitchFamily="18" charset="0"/>
              </a:rPr>
              <a:t/>
            </a:r>
            <a:br>
              <a:rPr lang="en-US" sz="3200" dirty="0">
                <a:latin typeface="Georgia" panose="02040502050405020303" pitchFamily="18" charset="0"/>
              </a:rPr>
            </a:br>
            <a:r>
              <a:rPr lang="en-US" sz="3200" dirty="0">
                <a:latin typeface="Georgia" panose="02040502050405020303" pitchFamily="18" charset="0"/>
              </a:rPr>
              <a:t/>
            </a:r>
            <a:br>
              <a:rPr lang="en-US" sz="3200" dirty="0">
                <a:latin typeface="Georgia" panose="02040502050405020303" pitchFamily="18" charset="0"/>
              </a:rPr>
            </a:br>
            <a:r>
              <a:rPr lang="en-US" sz="3200" dirty="0">
                <a:latin typeface="Georgia" panose="02040502050405020303" pitchFamily="18" charset="0"/>
              </a:rPr>
              <a:t>Kylia Crane, RDN,LD</a:t>
            </a:r>
            <a:br>
              <a:rPr lang="en-US" sz="3200" dirty="0">
                <a:latin typeface="Georgia" panose="02040502050405020303" pitchFamily="18" charset="0"/>
              </a:rPr>
            </a:br>
            <a:r>
              <a:rPr lang="en-US" sz="3200" dirty="0">
                <a:latin typeface="Georgia" panose="02040502050405020303" pitchFamily="18" charset="0"/>
                <a:hlinkClick r:id="rId2"/>
              </a:rPr>
              <a:t>kcrane@gaaap.org</a:t>
            </a:r>
            <a:r>
              <a:rPr lang="en-US" sz="3200" dirty="0">
                <a:latin typeface="Georgia" panose="02040502050405020303" pitchFamily="18" charset="0"/>
              </a:rPr>
              <a:t/>
            </a:r>
            <a:br>
              <a:rPr lang="en-US" sz="3200" dirty="0">
                <a:latin typeface="Georgia" panose="02040502050405020303" pitchFamily="18" charset="0"/>
              </a:rPr>
            </a:br>
            <a:r>
              <a:rPr lang="en-US" sz="3200" dirty="0">
                <a:latin typeface="Georgia" panose="02040502050405020303" pitchFamily="18" charset="0"/>
              </a:rPr>
              <a:t>404.881.5093</a:t>
            </a:r>
            <a:br>
              <a:rPr lang="en-US" sz="3200" dirty="0">
                <a:latin typeface="Georgia" panose="02040502050405020303" pitchFamily="18" charset="0"/>
              </a:rPr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710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t="13739" b="1578"/>
          <a:stretch>
            <a:fillRect/>
          </a:stretch>
        </p:blipFill>
        <p:spPr>
          <a:xfrm>
            <a:off x="2057961" y="1151404"/>
            <a:ext cx="52482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4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867" y="0"/>
            <a:ext cx="10018713" cy="1024569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Infant Formula Algorithm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60" y="771182"/>
            <a:ext cx="10514618" cy="619147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altLang="en-US" sz="3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altLang="en-US" sz="3200" dirty="0">
                <a:latin typeface="Georgia" panose="02040502050405020303" pitchFamily="18" charset="0"/>
              </a:rPr>
              <a:t>Basis:</a:t>
            </a:r>
            <a:endParaRPr lang="en-US" altLang="en-US" sz="1100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Georgia" panose="02040502050405020303" pitchFamily="18" charset="0"/>
              </a:rPr>
              <a:t>Provide a better understanding of special formulas (overabundance of types of formulas in market)</a:t>
            </a:r>
          </a:p>
          <a:p>
            <a:pPr marL="457200" lvl="1" indent="0">
              <a:buNone/>
            </a:pPr>
            <a:endParaRPr lang="en-US" altLang="en-US" sz="1600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Provide guidance on prescribing of specialty formulas (prescribed more often than expected)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Georgia" panose="02040502050405020303" pitchFamily="18" charset="0"/>
              </a:rPr>
              <a:t>Decrease confusion of formula name/sizing changes (changes occur frequently)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Decrease confusion on “additives” in specialty formulas (c</a:t>
            </a:r>
            <a:r>
              <a:rPr lang="en-US" altLang="en-US" sz="2400" dirty="0">
                <a:latin typeface="Georgia" panose="02040502050405020303" pitchFamily="18" charset="0"/>
              </a:rPr>
              <a:t>onfusion/lack of understanding of components added to formulas with families and physicians)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4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032" y="-85380"/>
            <a:ext cx="10018713" cy="1242152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Infant Formula Algorithm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41" y="793214"/>
            <a:ext cx="10990243" cy="62067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Georgia" panose="02040502050405020303" pitchFamily="18" charset="0"/>
              </a:rPr>
              <a:t>Objectives:</a:t>
            </a:r>
          </a:p>
          <a:p>
            <a:pPr marL="0" indent="0">
              <a:buNone/>
            </a:pPr>
            <a:endParaRPr lang="en-US" sz="1100" dirty="0">
              <a:latin typeface="Georgia" panose="02040502050405020303" pitchFamily="18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prstClr val="black"/>
                </a:solidFill>
                <a:latin typeface="Georgia" panose="02040502050405020303" pitchFamily="18" charset="0"/>
              </a:rPr>
              <a:t>Review common GI conditions in which specialty formulas are     medically indicated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6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prstClr val="black"/>
                </a:solidFill>
                <a:latin typeface="Georgia" panose="02040502050405020303" pitchFamily="18" charset="0"/>
              </a:rPr>
              <a:t>Discuss prescribing of specialty formulas based on medically appropriate diagnoses vs. manufacturer biased marketing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6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prstClr val="black"/>
                </a:solidFill>
                <a:latin typeface="Georgia" panose="02040502050405020303" pitchFamily="18" charset="0"/>
              </a:rPr>
              <a:t>Decrease parental influence in the prescribing of specialty formulas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6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prstClr val="black"/>
                </a:solidFill>
                <a:latin typeface="Georgia" panose="02040502050405020303" pitchFamily="18" charset="0"/>
              </a:rPr>
              <a:t>Identify evidence based recommendations for specialty formula selection</a:t>
            </a: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4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572877" y="1542362"/>
            <a:ext cx="11207079" cy="481031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altLang="en-US" sz="2800" dirty="0">
              <a:latin typeface="Georgia" panose="020405020504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>
                <a:latin typeface="Georgia" panose="02040502050405020303" pitchFamily="18" charset="0"/>
              </a:rPr>
              <a:t>Objectives continued…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Georgia" panose="02040502050405020303" pitchFamily="18" charset="0"/>
              </a:rPr>
              <a:t>Provide guidance for common conditions such as gastroesophageal reflux, infantile colic or irritability, allergies, rectal bleeding/colitis, malabsorption, and  decreased weight gain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>
              <a:latin typeface="Georgia" panose="02040502050405020303" pitchFamily="18" charset="0"/>
            </a:endParaRPr>
          </a:p>
          <a:p>
            <a:pPr marL="1431925" indent="-1208088">
              <a:lnSpc>
                <a:spcPct val="80000"/>
              </a:lnSpc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Note</a:t>
            </a:r>
            <a:r>
              <a:rPr lang="en-US" altLang="en-US" sz="2800" dirty="0">
                <a:latin typeface="Georgia" panose="02040502050405020303" pitchFamily="18" charset="0"/>
              </a:rPr>
              <a:t> - Lactose reduced formulas are not covered due to extremely low incidence of true lactose intolerance in infants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600" dirty="0">
              <a:latin typeface="Georgia" panose="02040502050405020303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600" dirty="0">
              <a:latin typeface="Georgia" panose="020405020504050203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Georgia" panose="02040502050405020303" pitchFamily="18" charset="0"/>
              </a:rPr>
              <a:t>Infant Formula Algorithm 2012</a:t>
            </a:r>
          </a:p>
        </p:txBody>
      </p:sp>
    </p:spTree>
    <p:extLst>
      <p:ext uri="{BB962C8B-B14F-4D97-AF65-F5344CB8AC3E}">
        <p14:creationId xmlns:p14="http://schemas.microsoft.com/office/powerpoint/2010/main" val="256176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643" y="101906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Infant Algorithm 2017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231" y="1498295"/>
            <a:ext cx="10549569" cy="507972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Review of literature validates current evidence: No changes to algorithm (Completed)</a:t>
            </a:r>
          </a:p>
          <a:p>
            <a:pPr marL="0" indent="0">
              <a:buNone/>
            </a:pPr>
            <a:endParaRPr lang="en-US" sz="2800" dirty="0">
              <a:latin typeface="Georgia" panose="02040502050405020303" pitchFamily="18" charset="0"/>
            </a:endParaRPr>
          </a:p>
          <a:p>
            <a:r>
              <a:rPr lang="en-US" sz="2800" dirty="0">
                <a:latin typeface="Georgia" panose="02040502050405020303" pitchFamily="18" charset="0"/>
              </a:rPr>
              <a:t>Resource guide update to reflect current formulas (Completed)</a:t>
            </a:r>
          </a:p>
          <a:p>
            <a:pPr marL="0" indent="0">
              <a:buNone/>
            </a:pPr>
            <a:endParaRPr lang="en-US" sz="2800" dirty="0">
              <a:latin typeface="Georgia" panose="02040502050405020303" pitchFamily="18" charset="0"/>
            </a:endParaRPr>
          </a:p>
          <a:p>
            <a:r>
              <a:rPr lang="en-US" sz="2800" dirty="0">
                <a:latin typeface="Georgia" panose="02040502050405020303" pitchFamily="18" charset="0"/>
              </a:rPr>
              <a:t>Reprint and Distribution to WIC CPAs and Pediatricians (March/April)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18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940" y="146636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Infant Algorithm 2017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9235"/>
            <a:ext cx="10515600" cy="448627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000" dirty="0">
                <a:latin typeface="Georgia" panose="02040502050405020303" pitchFamily="18" charset="0"/>
              </a:rPr>
              <a:t>Continued…</a:t>
            </a:r>
          </a:p>
          <a:p>
            <a:endParaRPr lang="en-US" sz="3000" dirty="0">
              <a:latin typeface="Georgia" panose="02040502050405020303" pitchFamily="18" charset="0"/>
            </a:endParaRPr>
          </a:p>
          <a:p>
            <a:r>
              <a:rPr lang="en-US" sz="3000" dirty="0">
                <a:latin typeface="Georgia" panose="02040502050405020303" pitchFamily="18" charset="0"/>
              </a:rPr>
              <a:t>Outreach activities &amp; training opportunities (April-July)</a:t>
            </a:r>
          </a:p>
          <a:p>
            <a:pPr lvl="1">
              <a:buFont typeface="Segoe UI" panose="020B0502040204020203" pitchFamily="34" charset="0"/>
              <a:buChar char="‐"/>
            </a:pPr>
            <a:r>
              <a:rPr lang="en-US" sz="3000" dirty="0">
                <a:latin typeface="Georgia" panose="02040502050405020303" pitchFamily="18" charset="0"/>
              </a:rPr>
              <a:t>Webinar to be completed in May (Date TBD)</a:t>
            </a:r>
          </a:p>
          <a:p>
            <a:pPr marL="457200" lvl="1" indent="0">
              <a:buNone/>
            </a:pPr>
            <a:endParaRPr lang="en-US" sz="3000" dirty="0">
              <a:latin typeface="Georgia" panose="02040502050405020303" pitchFamily="18" charset="0"/>
            </a:endParaRPr>
          </a:p>
          <a:p>
            <a:r>
              <a:rPr lang="en-US" sz="3000" dirty="0">
                <a:latin typeface="Georgia" panose="02040502050405020303" pitchFamily="18" charset="0"/>
              </a:rPr>
              <a:t>Evaluation will be conducted on the effectiveness of the algorithm and resource guide. Will be distributed to WIC Staff and Physicians (August)</a:t>
            </a:r>
          </a:p>
          <a:p>
            <a:pPr marL="0" indent="0">
              <a:buNone/>
            </a:pPr>
            <a:endParaRPr lang="en-US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4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TermInfant_Algorith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4" t="3138" r="-1164" b="4425"/>
          <a:stretch/>
        </p:blipFill>
        <p:spPr bwMode="auto">
          <a:xfrm>
            <a:off x="1540042" y="240632"/>
            <a:ext cx="9063789" cy="636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565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rmInfant_Algorith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" r="14930" b="65614"/>
          <a:stretch/>
        </p:blipFill>
        <p:spPr bwMode="auto">
          <a:xfrm>
            <a:off x="276936" y="2505075"/>
            <a:ext cx="11356209" cy="3342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rmInfant_Algorith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3" t="7017" r="107" b="33101"/>
          <a:stretch/>
        </p:blipFill>
        <p:spPr bwMode="auto">
          <a:xfrm>
            <a:off x="9048750" y="284747"/>
            <a:ext cx="2235868" cy="6289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5539" y="284747"/>
            <a:ext cx="10018713" cy="1752599"/>
          </a:xfrm>
        </p:spPr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Tier 1</a:t>
            </a:r>
          </a:p>
        </p:txBody>
      </p:sp>
    </p:spTree>
    <p:extLst>
      <p:ext uri="{BB962C8B-B14F-4D97-AF65-F5344CB8AC3E}">
        <p14:creationId xmlns:p14="http://schemas.microsoft.com/office/powerpoint/2010/main" val="1680067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1427</TotalTime>
  <Words>652</Words>
  <Application>Microsoft Office PowerPoint</Application>
  <PresentationFormat>Widescreen</PresentationFormat>
  <Paragraphs>99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Corbel</vt:lpstr>
      <vt:lpstr>Georgia</vt:lpstr>
      <vt:lpstr>Segoe UI</vt:lpstr>
      <vt:lpstr>Parallax</vt:lpstr>
      <vt:lpstr>WIC Infant &amp; Child  Formula Algorithms </vt:lpstr>
      <vt:lpstr>Infant Formula Algorithm 2012</vt:lpstr>
      <vt:lpstr>Infant Formula Algorithm 2012</vt:lpstr>
      <vt:lpstr>Infant Formula Algorithm 2012</vt:lpstr>
      <vt:lpstr>PowerPoint Presentation</vt:lpstr>
      <vt:lpstr>Infant Algorithm 2017 Activities</vt:lpstr>
      <vt:lpstr>Infant Algorithm 2017 Activities</vt:lpstr>
      <vt:lpstr>PowerPoint Presentation</vt:lpstr>
      <vt:lpstr>Tier 1</vt:lpstr>
      <vt:lpstr>Tier 2</vt:lpstr>
      <vt:lpstr>Tier 3</vt:lpstr>
      <vt:lpstr>Tier 4</vt:lpstr>
      <vt:lpstr>PowerPoint Presentation</vt:lpstr>
      <vt:lpstr>PowerPoint Presentation</vt:lpstr>
      <vt:lpstr>Child Formula Algorithm </vt:lpstr>
      <vt:lpstr>Child Formula Algorithm (NEW)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Child Formula Algorithm -  Next Steps</vt:lpstr>
      <vt:lpstr>Questions?  Contact  Kylia Crane, RDN,LD kcrane@gaaap.org 404.881.5093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WIC Infant &amp; Child Formula Algorithm</dc:title>
  <dc:creator>Kylia Crane</dc:creator>
  <cp:lastModifiedBy>Bostick, Jehan</cp:lastModifiedBy>
  <cp:revision>56</cp:revision>
  <dcterms:created xsi:type="dcterms:W3CDTF">2017-03-08T22:37:59Z</dcterms:created>
  <dcterms:modified xsi:type="dcterms:W3CDTF">2017-03-24T18:00:26Z</dcterms:modified>
</cp:coreProperties>
</file>